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9" r:id="rId2"/>
    <p:sldId id="259" r:id="rId3"/>
    <p:sldId id="258" r:id="rId4"/>
    <p:sldId id="274" r:id="rId5"/>
    <p:sldId id="275" r:id="rId6"/>
    <p:sldId id="276" r:id="rId7"/>
    <p:sldId id="279" r:id="rId8"/>
    <p:sldId id="323" r:id="rId9"/>
    <p:sldId id="280" r:id="rId10"/>
    <p:sldId id="282" r:id="rId11"/>
    <p:sldId id="325" r:id="rId12"/>
    <p:sldId id="285" r:id="rId13"/>
    <p:sldId id="286" r:id="rId14"/>
    <p:sldId id="334" r:id="rId15"/>
    <p:sldId id="287" r:id="rId16"/>
    <p:sldId id="284" r:id="rId17"/>
    <p:sldId id="290" r:id="rId18"/>
    <p:sldId id="291" r:id="rId19"/>
    <p:sldId id="264" r:id="rId20"/>
    <p:sldId id="288" r:id="rId21"/>
    <p:sldId id="307" r:id="rId22"/>
    <p:sldId id="330" r:id="rId23"/>
    <p:sldId id="333" r:id="rId24"/>
    <p:sldId id="329" r:id="rId25"/>
    <p:sldId id="328" r:id="rId26"/>
    <p:sldId id="317" r:id="rId27"/>
    <p:sldId id="271" r:id="rId28"/>
    <p:sldId id="293" r:id="rId29"/>
    <p:sldId id="289" r:id="rId30"/>
    <p:sldId id="297" r:id="rId31"/>
    <p:sldId id="294" r:id="rId32"/>
    <p:sldId id="300" r:id="rId33"/>
    <p:sldId id="299" r:id="rId34"/>
    <p:sldId id="301" r:id="rId35"/>
    <p:sldId id="331" r:id="rId36"/>
    <p:sldId id="332" r:id="rId37"/>
    <p:sldId id="298" r:id="rId38"/>
    <p:sldId id="311" r:id="rId39"/>
    <p:sldId id="312" r:id="rId40"/>
    <p:sldId id="313" r:id="rId41"/>
    <p:sldId id="310" r:id="rId42"/>
    <p:sldId id="318" r:id="rId43"/>
    <p:sldId id="321" r:id="rId44"/>
    <p:sldId id="335" r:id="rId45"/>
    <p:sldId id="315" r:id="rId46"/>
    <p:sldId id="319"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660"/>
  </p:normalViewPr>
  <p:slideViewPr>
    <p:cSldViewPr>
      <p:cViewPr varScale="1">
        <p:scale>
          <a:sx n="72" d="100"/>
          <a:sy n="72" d="100"/>
        </p:scale>
        <p:origin x="133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87DB9-DD94-4301-840A-A99553852228}" type="datetimeFigureOut">
              <a:rPr lang="pt-BR" smtClean="0"/>
              <a:pPr/>
              <a:t>21/04/2022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EF0EA-F6B3-45CD-8309-F1F13F6CBDC0}" type="slidenum">
              <a:rPr lang="pt-BR" smtClean="0"/>
              <a:pPr/>
              <a:t>‹nº›</a:t>
            </a:fld>
            <a:endParaRPr lang="pt-BR"/>
          </a:p>
        </p:txBody>
      </p:sp>
    </p:spTree>
    <p:extLst>
      <p:ext uri="{BB962C8B-B14F-4D97-AF65-F5344CB8AC3E}">
        <p14:creationId xmlns:p14="http://schemas.microsoft.com/office/powerpoint/2010/main" val="289511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53EF0EA-F6B3-45CD-8309-F1F13F6CBDC0}" type="slidenum">
              <a:rPr lang="pt-BR" smtClean="0"/>
              <a:pPr/>
              <a:t>1</a:t>
            </a:fld>
            <a:endParaRPr lang="pt-BR"/>
          </a:p>
        </p:txBody>
      </p:sp>
    </p:spTree>
    <p:extLst>
      <p:ext uri="{BB962C8B-B14F-4D97-AF65-F5344CB8AC3E}">
        <p14:creationId xmlns:p14="http://schemas.microsoft.com/office/powerpoint/2010/main" val="138336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Dan 11:40 é passado e Dan</a:t>
            </a:r>
            <a:r>
              <a:rPr lang="pt-BR" baseline="0" dirty="0" smtClean="0"/>
              <a:t> 11:45 é futuro</a:t>
            </a:r>
            <a:endParaRPr lang="pt-BR" dirty="0"/>
          </a:p>
        </p:txBody>
      </p:sp>
      <p:sp>
        <p:nvSpPr>
          <p:cNvPr id="4" name="Espaço Reservado para Número de Slide 3"/>
          <p:cNvSpPr>
            <a:spLocks noGrp="1"/>
          </p:cNvSpPr>
          <p:nvPr>
            <p:ph type="sldNum" sz="quarter" idx="10"/>
          </p:nvPr>
        </p:nvSpPr>
        <p:spPr/>
        <p:txBody>
          <a:bodyPr/>
          <a:lstStyle/>
          <a:p>
            <a:fld id="{F53EF0EA-F6B3-45CD-8309-F1F13F6CBDC0}" type="slidenum">
              <a:rPr lang="pt-BR" smtClean="0"/>
              <a:pPr/>
              <a:t>7</a:t>
            </a:fld>
            <a:endParaRPr lang="pt-BR"/>
          </a:p>
        </p:txBody>
      </p:sp>
    </p:spTree>
    <p:extLst>
      <p:ext uri="{BB962C8B-B14F-4D97-AF65-F5344CB8AC3E}">
        <p14:creationId xmlns:p14="http://schemas.microsoft.com/office/powerpoint/2010/main" val="175007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Dan 11:40 é passado e Dan</a:t>
            </a:r>
            <a:r>
              <a:rPr lang="pt-BR" baseline="0" dirty="0" smtClean="0"/>
              <a:t> 11:45 é futuro</a:t>
            </a:r>
            <a:endParaRPr lang="pt-BR" dirty="0"/>
          </a:p>
        </p:txBody>
      </p:sp>
      <p:sp>
        <p:nvSpPr>
          <p:cNvPr id="4" name="Espaço Reservado para Número de Slide 3"/>
          <p:cNvSpPr>
            <a:spLocks noGrp="1"/>
          </p:cNvSpPr>
          <p:nvPr>
            <p:ph type="sldNum" sz="quarter" idx="10"/>
          </p:nvPr>
        </p:nvSpPr>
        <p:spPr/>
        <p:txBody>
          <a:bodyPr/>
          <a:lstStyle/>
          <a:p>
            <a:fld id="{F53EF0EA-F6B3-45CD-8309-F1F13F6CBDC0}" type="slidenum">
              <a:rPr lang="pt-BR" smtClean="0"/>
              <a:pPr/>
              <a:t>8</a:t>
            </a:fld>
            <a:endParaRPr lang="pt-BR"/>
          </a:p>
        </p:txBody>
      </p:sp>
    </p:spTree>
    <p:extLst>
      <p:ext uri="{BB962C8B-B14F-4D97-AF65-F5344CB8AC3E}">
        <p14:creationId xmlns:p14="http://schemas.microsoft.com/office/powerpoint/2010/main" val="85602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32035A9-A2E9-4DB7-ADE1-E25275BE068E}" type="datetimeFigureOut">
              <a:rPr lang="pt-BR" smtClean="0"/>
              <a:pPr/>
              <a:t>21/04/2022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035A9-A2E9-4DB7-ADE1-E25275BE068E}" type="datetimeFigureOut">
              <a:rPr lang="pt-BR" smtClean="0"/>
              <a:pPr/>
              <a:t>21/04/2022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8FF6-C465-40F8-974D-8BA7B727793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iatodo.com/pt/a-biblia/almeida-revista-e-corrigida/isaias-9"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trabalharemcasasucesso.com/wp-content/uploads/2019/10/parabola-dos-talentos-300x169.png"/>
          <p:cNvPicPr>
            <a:picLocks noChangeAspect="1" noChangeArrowheads="1"/>
          </p:cNvPicPr>
          <p:nvPr/>
        </p:nvPicPr>
        <p:blipFill>
          <a:blip r:embed="rId3" cstate="print"/>
          <a:srcRect/>
          <a:stretch>
            <a:fillRect/>
          </a:stretch>
        </p:blipFill>
        <p:spPr bwMode="auto">
          <a:xfrm>
            <a:off x="2915816" y="3349454"/>
            <a:ext cx="6228184" cy="3508546"/>
          </a:xfrm>
          <a:prstGeom prst="rect">
            <a:avLst/>
          </a:prstGeom>
          <a:noFill/>
        </p:spPr>
      </p:pic>
      <p:pic>
        <p:nvPicPr>
          <p:cNvPr id="5" name="Picture 2" descr="https://centroespiritachicoxavier.org.br/image/data/dicasdoevangelho/parab_02.jpg"/>
          <p:cNvPicPr>
            <a:picLocks noChangeAspect="1" noChangeArrowheads="1"/>
          </p:cNvPicPr>
          <p:nvPr/>
        </p:nvPicPr>
        <p:blipFill>
          <a:blip r:embed="rId4" cstate="print"/>
          <a:srcRect/>
          <a:stretch>
            <a:fillRect/>
          </a:stretch>
        </p:blipFill>
        <p:spPr bwMode="auto">
          <a:xfrm>
            <a:off x="0" y="0"/>
            <a:ext cx="5400675" cy="3371851"/>
          </a:xfrm>
          <a:prstGeom prst="rect">
            <a:avLst/>
          </a:prstGeom>
          <a:noFill/>
        </p:spPr>
      </p:pic>
      <p:sp>
        <p:nvSpPr>
          <p:cNvPr id="3" name="Título 1"/>
          <p:cNvSpPr txBox="1">
            <a:spLocks/>
          </p:cNvSpPr>
          <p:nvPr/>
        </p:nvSpPr>
        <p:spPr>
          <a:xfrm>
            <a:off x="5364088" y="432048"/>
            <a:ext cx="3779912" cy="29249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tx1"/>
                </a:solidFill>
                <a:effectLst/>
                <a:uLnTx/>
                <a:uFillTx/>
                <a:latin typeface="+mj-lt"/>
                <a:ea typeface="+mj-ea"/>
                <a:cs typeface="+mj-cs"/>
              </a:rPr>
              <a:t>adê Jesus durante as pragas?</a:t>
            </a:r>
            <a:endParaRPr kumimoji="0" lang="pt-BR" sz="6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10" descr="https://adventismoemfoco.files.wordpress.com/2009/06/santuario-celeste-santissimo.jpg?w=584"/>
          <p:cNvPicPr>
            <a:picLocks noChangeAspect="1" noChangeArrowheads="1"/>
          </p:cNvPicPr>
          <p:nvPr/>
        </p:nvPicPr>
        <p:blipFill>
          <a:blip r:embed="rId5" cstate="print"/>
          <a:srcRect l="43689"/>
          <a:stretch>
            <a:fillRect/>
          </a:stretch>
        </p:blipFill>
        <p:spPr bwMode="auto">
          <a:xfrm>
            <a:off x="0" y="3358084"/>
            <a:ext cx="2627784" cy="3499916"/>
          </a:xfrm>
          <a:prstGeom prst="rect">
            <a:avLst/>
          </a:prstGeom>
          <a:noFill/>
        </p:spPr>
      </p:pic>
      <p:sp>
        <p:nvSpPr>
          <p:cNvPr id="8" name="Retângulo 7"/>
          <p:cNvSpPr/>
          <p:nvPr/>
        </p:nvSpPr>
        <p:spPr>
          <a:xfrm>
            <a:off x="4667301" y="-315416"/>
            <a:ext cx="1128835" cy="2215991"/>
          </a:xfrm>
          <a:prstGeom prst="rect">
            <a:avLst/>
          </a:prstGeom>
        </p:spPr>
        <p:txBody>
          <a:bodyPr wrap="none">
            <a:spAutoFit/>
          </a:bodyPr>
          <a:lstStyle/>
          <a:p>
            <a:r>
              <a:rPr lang="pt-BR" sz="13800" dirty="0" smtClean="0"/>
              <a:t>C</a:t>
            </a:r>
            <a:endParaRPr lang="pt-BR" sz="13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6024"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o grande príncipe</a:t>
            </a:r>
            <a:r>
              <a:rPr kumimoji="0" lang="pt-BR" sz="26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ângulo 4"/>
          <p:cNvSpPr/>
          <p:nvPr/>
        </p:nvSpPr>
        <p:spPr>
          <a:xfrm>
            <a:off x="179512" y="1196752"/>
            <a:ext cx="8640960" cy="2677656"/>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se levantará Miguel, o grande príncipe</a:t>
            </a:r>
            <a:r>
              <a:rPr lang="pt-BR" sz="2800" u="sng" dirty="0" smtClean="0">
                <a:latin typeface="Calibri" pitchFamily="34" charset="0"/>
                <a:ea typeface="Calibri" pitchFamily="34" charset="0"/>
                <a:cs typeface="Calibri" pitchFamily="34" charset="0"/>
              </a:rPr>
              <a:t>”:</a:t>
            </a:r>
          </a:p>
          <a:p>
            <a:pPr indent="180975" algn="just" eaLnBrk="0" fontAlgn="base" hangingPunct="0">
              <a:spcBef>
                <a:spcPct val="0"/>
              </a:spcBef>
              <a:spcAft>
                <a:spcPct val="0"/>
              </a:spcAft>
            </a:pPr>
            <a:endParaRPr lang="pt-BR" sz="2800" dirty="0" smtClean="0"/>
          </a:p>
          <a:p>
            <a:pPr indent="180975" algn="just" eaLnBrk="0" fontAlgn="base" hangingPunct="0">
              <a:spcBef>
                <a:spcPct val="0"/>
              </a:spcBef>
              <a:spcAft>
                <a:spcPct val="0"/>
              </a:spcAft>
            </a:pPr>
            <a:r>
              <a:rPr lang="pt-BR" sz="2800" dirty="0" smtClean="0"/>
              <a:t>Auxiliando na identificação de quem é Miguel, vemos um adjetivo do mesmo, </a:t>
            </a:r>
            <a:r>
              <a:rPr lang="pt-BR" sz="2800" u="sng" dirty="0" smtClean="0"/>
              <a:t>Ele é um príncipe </a:t>
            </a:r>
            <a:r>
              <a:rPr lang="pt-BR" sz="2800" dirty="0" smtClean="0"/>
              <a:t>(o grande príncipe); </a:t>
            </a:r>
            <a:r>
              <a:rPr lang="pt-BR" sz="2800" u="sng" dirty="0" smtClean="0"/>
              <a:t>a bíblia retrata</a:t>
            </a:r>
            <a:r>
              <a:rPr lang="pt-BR" sz="2800" dirty="0" smtClean="0"/>
              <a:t> Um como sendo </a:t>
            </a:r>
            <a:r>
              <a:rPr lang="pt-BR" sz="2800" u="sng" dirty="0" smtClean="0"/>
              <a:t>um príncipe</a:t>
            </a:r>
            <a:r>
              <a:rPr lang="pt-BR" sz="2800" dirty="0" smtClean="0"/>
              <a:t>; confirme a identificação lendo: Atos 3:15 e 5:31.</a:t>
            </a:r>
          </a:p>
        </p:txBody>
      </p:sp>
      <p:sp>
        <p:nvSpPr>
          <p:cNvPr id="4" name="Título 4"/>
          <p:cNvSpPr txBox="1">
            <a:spLocks/>
          </p:cNvSpPr>
          <p:nvPr/>
        </p:nvSpPr>
        <p:spPr>
          <a:xfrm>
            <a:off x="0" y="4221088"/>
            <a:ext cx="9144000" cy="26642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lvl="0" algn="ctr">
              <a:spcBef>
                <a:spcPct val="0"/>
              </a:spcBef>
              <a:defRPr/>
            </a:pPr>
            <a:r>
              <a:rPr lang="pt-BR" sz="2800" b="1" dirty="0" smtClean="0"/>
              <a:t>Atos 3:15 “</a:t>
            </a:r>
            <a:r>
              <a:rPr lang="pt-BR" sz="2800" dirty="0" smtClean="0"/>
              <a:t>E matastes o Príncipe da vida, ao qual Deus ressuscitou dentre os mortos, do que nós somos testemunhas.”</a:t>
            </a:r>
          </a:p>
          <a:p>
            <a:pPr lvl="0" algn="ctr">
              <a:spcBef>
                <a:spcPct val="0"/>
              </a:spcBef>
              <a:defRPr/>
            </a:pPr>
            <a:r>
              <a:rPr lang="pt-BR" sz="2800" dirty="0" smtClean="0"/>
              <a:t>Atos 5:31 “Deus com a sua destra o elevou a Príncipe e Salvador, para dar a Israel o arrependimento e a remissão dos pecados.”</a:t>
            </a:r>
            <a:endParaRPr kumimoji="0" lang="pt-BR" sz="270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cxnSp>
        <p:nvCxnSpPr>
          <p:cNvPr id="6" name="Conector de seta reta 5"/>
          <p:cNvCxnSpPr/>
          <p:nvPr/>
        </p:nvCxnSpPr>
        <p:spPr>
          <a:xfrm>
            <a:off x="7812360" y="620688"/>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2" name="AutoShape 2" descr="Tutorial: Como fazer a pesquisa de palavras-chave para o se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5844" name="Picture 4" descr="Tutorial: Como fazer a pesquisa de palavras-chave para o seu ..."/>
          <p:cNvPicPr>
            <a:picLocks noChangeAspect="1" noChangeArrowheads="1"/>
          </p:cNvPicPr>
          <p:nvPr/>
        </p:nvPicPr>
        <p:blipFill>
          <a:blip r:embed="rId2" cstate="print"/>
          <a:srcRect t="14715" b="11706"/>
          <a:stretch>
            <a:fillRect/>
          </a:stretch>
        </p:blipFill>
        <p:spPr bwMode="auto">
          <a:xfrm>
            <a:off x="251520" y="1196751"/>
            <a:ext cx="8568952" cy="3213499"/>
          </a:xfrm>
          <a:prstGeom prst="rect">
            <a:avLst/>
          </a:prstGeom>
          <a:noFill/>
        </p:spPr>
      </p:pic>
      <p:cxnSp>
        <p:nvCxnSpPr>
          <p:cNvPr id="7" name="Conector de seta reta 6"/>
          <p:cNvCxnSpPr/>
          <p:nvPr/>
        </p:nvCxnSpPr>
        <p:spPr>
          <a:xfrm>
            <a:off x="2411760" y="980728"/>
            <a:ext cx="0" cy="21602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0" y="3345954"/>
            <a:ext cx="9144000"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3200" u="sng" dirty="0" smtClean="0">
                <a:solidFill>
                  <a:schemeClr val="tx1"/>
                </a:solidFill>
              </a:rPr>
              <a:t>Explicação de “</a:t>
            </a:r>
            <a:r>
              <a:rPr lang="pt-BR" sz="3200" b="1" u="sng" dirty="0" smtClean="0">
                <a:solidFill>
                  <a:schemeClr val="tx1"/>
                </a:solidFill>
              </a:rPr>
              <a:t>o defensor...</a:t>
            </a:r>
            <a:r>
              <a:rPr lang="pt-BR" sz="3200" u="sng" dirty="0" smtClean="0">
                <a:solidFill>
                  <a:schemeClr val="tx1"/>
                </a:solidFill>
              </a:rPr>
              <a:t>”:</a:t>
            </a:r>
            <a:r>
              <a:rPr lang="pt-BR" sz="3200" dirty="0" smtClean="0">
                <a:solidFill>
                  <a:schemeClr val="tx1"/>
                </a:solidFill>
              </a:rPr>
              <a:t> </a:t>
            </a:r>
            <a:r>
              <a:rPr lang="pt-BR" sz="3200" dirty="0" smtClean="0">
                <a:solidFill>
                  <a:srgbClr val="FF0000"/>
                </a:solidFill>
              </a:rPr>
              <a:t>Antes de Jesus voltar com poder e grande glória de forma VISÍVEL, Jesus virá para cuidar dos seus depois que “Se levantar”, momento em que caem as pragas (estará INVISÍVEL aos olhos humanos). Vemos na bíblia muitos episódios de Jesus estando com os Seus para os salvar. Vamos recapitular alguns desses momentos?</a:t>
            </a:r>
            <a:endParaRPr lang="pt-B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ox(in)">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Episódios de Jesus aparecendo pra cuidando dos seus!</a:t>
            </a:r>
            <a:endParaRPr lang="pt-BR" dirty="0"/>
          </a:p>
        </p:txBody>
      </p:sp>
      <p:pic>
        <p:nvPicPr>
          <p:cNvPr id="41986" name="Picture 2" descr="Coluna de nuvem e de fogo - Episódio 10 - YouTube"/>
          <p:cNvPicPr>
            <a:picLocks noChangeAspect="1" noChangeArrowheads="1"/>
          </p:cNvPicPr>
          <p:nvPr/>
        </p:nvPicPr>
        <p:blipFill>
          <a:blip r:embed="rId2" cstate="print"/>
          <a:srcRect t="13185" b="13333"/>
          <a:stretch>
            <a:fillRect/>
          </a:stretch>
        </p:blipFill>
        <p:spPr bwMode="auto">
          <a:xfrm>
            <a:off x="503548" y="1700808"/>
            <a:ext cx="8100900" cy="44644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normAutofit fontScale="90000"/>
          </a:bodyPr>
          <a:lstStyle/>
          <a:p>
            <a:r>
              <a:rPr lang="pt-BR" dirty="0" smtClean="0"/>
              <a:t>Episódio de Jesus aparecendo para proteger os seus!</a:t>
            </a:r>
            <a:endParaRPr lang="pt-BR" dirty="0"/>
          </a:p>
        </p:txBody>
      </p:sp>
      <p:pic>
        <p:nvPicPr>
          <p:cNvPr id="43010" name="Picture 2" descr="Imagem relacionada"/>
          <p:cNvPicPr>
            <a:picLocks noChangeAspect="1" noChangeArrowheads="1"/>
          </p:cNvPicPr>
          <p:nvPr/>
        </p:nvPicPr>
        <p:blipFill>
          <a:blip r:embed="rId2" cstate="print"/>
          <a:srcRect/>
          <a:stretch>
            <a:fillRect/>
          </a:stretch>
        </p:blipFill>
        <p:spPr bwMode="auto">
          <a:xfrm>
            <a:off x="2743664" y="1545250"/>
            <a:ext cx="3672408" cy="5312750"/>
          </a:xfrm>
          <a:prstGeom prst="rect">
            <a:avLst/>
          </a:prstGeom>
          <a:noFill/>
        </p:spPr>
      </p:pic>
      <p:sp>
        <p:nvSpPr>
          <p:cNvPr id="5" name="Retângulo 4"/>
          <p:cNvSpPr/>
          <p:nvPr/>
        </p:nvSpPr>
        <p:spPr>
          <a:xfrm>
            <a:off x="0" y="3345954"/>
            <a:ext cx="9144000"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fontAlgn="base"/>
            <a:r>
              <a:rPr lang="pt-BR" sz="2800" b="1" i="1" dirty="0" smtClean="0"/>
              <a:t>Mensagens Escolhidas - Volume 2, Pag. 312, </a:t>
            </a:r>
          </a:p>
          <a:p>
            <a:pPr algn="ctr" fontAlgn="base"/>
            <a:r>
              <a:rPr lang="pt-BR" sz="2800" b="1" i="1" dirty="0" smtClean="0"/>
              <a:t>Cap. 32 (Posição apropriada na Oração)</a:t>
            </a:r>
          </a:p>
          <a:p>
            <a:pPr algn="ctr"/>
            <a:r>
              <a:rPr lang="pt-BR" sz="2800" dirty="0" smtClean="0"/>
              <a:t>Quando em oração a Deus a posição indicada é prostrado de joelhos. Este ato de culto foi exigido dos três hebreus cativos na Babilônia... Recusando-se a fazer como o rei ordenara, sofreram o castigo, e foram lançados na fornalha de fogo ardente. Mas </a:t>
            </a:r>
            <a:r>
              <a:rPr lang="pt-BR" sz="2800" u="sng" dirty="0" smtClean="0"/>
              <a:t>Cristo veio pessoalmente e andou com eles no meio do fogo</a:t>
            </a:r>
            <a:r>
              <a:rPr lang="pt-BR" sz="2800" dirty="0" smtClean="0"/>
              <a:t> e nada de mal lhes sucedeu.</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normAutofit fontScale="90000"/>
          </a:bodyPr>
          <a:lstStyle/>
          <a:p>
            <a:r>
              <a:rPr lang="pt-BR" dirty="0" smtClean="0"/>
              <a:t>Episódio de Jesus aparecendo para proteger os seus!</a:t>
            </a:r>
            <a:endParaRPr lang="pt-BR" dirty="0"/>
          </a:p>
        </p:txBody>
      </p:sp>
      <p:pic>
        <p:nvPicPr>
          <p:cNvPr id="32770" name="Picture 2" descr="Profeta Daniel na cova dos Leões - O livramento de Deus em nossas ..."/>
          <p:cNvPicPr>
            <a:picLocks noChangeAspect="1" noChangeArrowheads="1"/>
          </p:cNvPicPr>
          <p:nvPr/>
        </p:nvPicPr>
        <p:blipFill>
          <a:blip r:embed="rId2" cstate="print"/>
          <a:srcRect/>
          <a:stretch>
            <a:fillRect/>
          </a:stretch>
        </p:blipFill>
        <p:spPr bwMode="auto">
          <a:xfrm>
            <a:off x="1763688" y="1542724"/>
            <a:ext cx="5508103" cy="4370065"/>
          </a:xfrm>
          <a:prstGeom prst="rect">
            <a:avLst/>
          </a:prstGeom>
          <a:noFill/>
        </p:spPr>
      </p:pic>
      <p:sp>
        <p:nvSpPr>
          <p:cNvPr id="6" name="Retângulo 5"/>
          <p:cNvSpPr/>
          <p:nvPr/>
        </p:nvSpPr>
        <p:spPr>
          <a:xfrm>
            <a:off x="2015208" y="1470716"/>
            <a:ext cx="5040560" cy="1200329"/>
          </a:xfrm>
          <a:prstGeom prst="rect">
            <a:avLst/>
          </a:prstGeom>
        </p:spPr>
        <p:txBody>
          <a:bodyPr wrap="square">
            <a:spAutoFit/>
          </a:bodyPr>
          <a:lstStyle/>
          <a:p>
            <a:r>
              <a:rPr lang="pt-BR" b="1" dirty="0" smtClean="0">
                <a:latin typeface="Agency FB" pitchFamily="34" charset="0"/>
              </a:rPr>
              <a:t>Daniel 6:22 “O meu Deus enviou o seu anjo, e fechou a boca dos leões, para que não me fizessem dano, porque foi achada em mim inocência diante dele;                e também contra ti, ó rei, não tenho cometido delito                  algum.”</a:t>
            </a:r>
            <a:endParaRPr lang="pt-BR" b="1" dirty="0">
              <a:latin typeface="Agency FB" pitchFamily="34" charset="0"/>
            </a:endParaRPr>
          </a:p>
        </p:txBody>
      </p:sp>
      <p:sp>
        <p:nvSpPr>
          <p:cNvPr id="5" name="Retângulo 4"/>
          <p:cNvSpPr/>
          <p:nvPr/>
        </p:nvSpPr>
        <p:spPr>
          <a:xfrm>
            <a:off x="0" y="3345954"/>
            <a:ext cx="9144000"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2800" b="1" u="sng" dirty="0" smtClean="0"/>
              <a:t>A ciência do bom viver, cap. 5 (A Cura da Alma), pág. 90. </a:t>
            </a:r>
            <a:r>
              <a:rPr lang="pt-BR" sz="2800" u="sng" dirty="0" smtClean="0"/>
              <a:t>Jesus</a:t>
            </a:r>
            <a:r>
              <a:rPr lang="pt-BR" sz="2800" dirty="0" smtClean="0"/>
              <a:t> não deseja que fiquem desprotegidos ante às tentações de Satanás os que por tal preço foram adquiridos. Não deseja que sejamos vencidos e venhamos a perecer.  </a:t>
            </a:r>
            <a:r>
              <a:rPr lang="pt-BR" sz="2800" u="sng" dirty="0" smtClean="0"/>
              <a:t>Aquele que fechou a boca aos leões na cova, e andou com Seus fiéis por entre as chamas da fornalha</a:t>
            </a:r>
            <a:r>
              <a:rPr lang="pt-BR" sz="2800" dirty="0" smtClean="0"/>
              <a:t>, está igualmente disposto a trabalhar em nosso favor, a subjugar todo mal em nossa natureza. </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s://avozdedeus.org.br/wp-content/uploads/2010/07/mat-07-07-2010-01.jpg"/>
          <p:cNvPicPr>
            <a:picLocks noChangeAspect="1" noChangeArrowheads="1"/>
          </p:cNvPicPr>
          <p:nvPr/>
        </p:nvPicPr>
        <p:blipFill>
          <a:blip r:embed="rId2" cstate="print"/>
          <a:srcRect/>
          <a:stretch>
            <a:fillRect/>
          </a:stretch>
        </p:blipFill>
        <p:spPr bwMode="auto">
          <a:xfrm>
            <a:off x="6300192" y="0"/>
            <a:ext cx="2843807" cy="3515016"/>
          </a:xfrm>
          <a:prstGeom prst="rect">
            <a:avLst/>
          </a:prstGeom>
          <a:noFill/>
        </p:spPr>
      </p:pic>
      <p:pic>
        <p:nvPicPr>
          <p:cNvPr id="44038" name="Picture 6" descr="https://2.bp.blogspot.com/__6DhSS--nhI/TM-DBf6pDFI/AAAAAAAACic/VAMH8SeW1D4/s1600/abraao.jpg"/>
          <p:cNvPicPr>
            <a:picLocks noChangeAspect="1" noChangeArrowheads="1"/>
          </p:cNvPicPr>
          <p:nvPr/>
        </p:nvPicPr>
        <p:blipFill>
          <a:blip r:embed="rId3" cstate="print"/>
          <a:srcRect/>
          <a:stretch>
            <a:fillRect/>
          </a:stretch>
        </p:blipFill>
        <p:spPr bwMode="auto">
          <a:xfrm>
            <a:off x="3150777" y="0"/>
            <a:ext cx="3135347" cy="3501008"/>
          </a:xfrm>
          <a:prstGeom prst="rect">
            <a:avLst/>
          </a:prstGeom>
          <a:noFill/>
        </p:spPr>
      </p:pic>
      <p:pic>
        <p:nvPicPr>
          <p:cNvPr id="44040" name="Picture 8" descr="A destruição de Sodoma e Gomorra - O Cantinho da Oração"/>
          <p:cNvPicPr>
            <a:picLocks noChangeAspect="1" noChangeArrowheads="1"/>
          </p:cNvPicPr>
          <p:nvPr/>
        </p:nvPicPr>
        <p:blipFill>
          <a:blip r:embed="rId4" cstate="print"/>
          <a:srcRect/>
          <a:stretch>
            <a:fillRect/>
          </a:stretch>
        </p:blipFill>
        <p:spPr bwMode="auto">
          <a:xfrm>
            <a:off x="2605842" y="3212976"/>
            <a:ext cx="6538158" cy="3645024"/>
          </a:xfrm>
          <a:prstGeom prst="rect">
            <a:avLst/>
          </a:prstGeom>
          <a:noFill/>
        </p:spPr>
      </p:pic>
      <p:sp>
        <p:nvSpPr>
          <p:cNvPr id="2" name="Título 1"/>
          <p:cNvSpPr>
            <a:spLocks noGrp="1"/>
          </p:cNvSpPr>
          <p:nvPr>
            <p:ph type="title"/>
          </p:nvPr>
        </p:nvSpPr>
        <p:spPr>
          <a:xfrm>
            <a:off x="72008" y="72008"/>
            <a:ext cx="2915816" cy="4797152"/>
          </a:xfrm>
        </p:spPr>
        <p:style>
          <a:lnRef idx="2">
            <a:schemeClr val="dk1"/>
          </a:lnRef>
          <a:fillRef idx="1">
            <a:schemeClr val="lt1"/>
          </a:fillRef>
          <a:effectRef idx="0">
            <a:schemeClr val="dk1"/>
          </a:effectRef>
          <a:fontRef idx="minor">
            <a:schemeClr val="dk1"/>
          </a:fontRef>
        </p:style>
        <p:txBody>
          <a:bodyPr>
            <a:normAutofit/>
          </a:bodyPr>
          <a:lstStyle/>
          <a:p>
            <a:r>
              <a:rPr lang="pt-BR" dirty="0" smtClean="0"/>
              <a:t>Episódio de Jesus aparecendo antes de haver uma grande punição!</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2699792" y="980728"/>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9512" y="1405220"/>
            <a:ext cx="8640960" cy="5262979"/>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o defensor dos filhos do teu povo</a:t>
            </a:r>
            <a:r>
              <a:rPr lang="pt-BR" sz="2800" u="sng" dirty="0" smtClean="0">
                <a:latin typeface="Calibri" pitchFamily="34" charset="0"/>
                <a:ea typeface="Calibri" pitchFamily="34" charset="0"/>
                <a:cs typeface="Calibri" pitchFamily="34" charset="0"/>
              </a:rPr>
              <a:t>”:</a:t>
            </a:r>
          </a:p>
          <a:p>
            <a:pPr algn="just"/>
            <a:r>
              <a:rPr lang="pt-BR" sz="2800" u="sng" dirty="0" smtClean="0"/>
              <a:t>Condescende em tomar os servos de Deus </a:t>
            </a:r>
            <a:r>
              <a:rPr lang="pt-BR" sz="2800" dirty="0" smtClean="0"/>
              <a:t>em seu pobre estado mortal </a:t>
            </a:r>
            <a:r>
              <a:rPr lang="pt-BR" sz="2800" u="sng" dirty="0" smtClean="0"/>
              <a:t>e remi-los para serem súditos de Seu reino futuro</a:t>
            </a:r>
            <a:r>
              <a:rPr lang="pt-BR" sz="2800" dirty="0" smtClean="0"/>
              <a:t>. Levanta-Se a favor de nós, os que cremos. </a:t>
            </a:r>
            <a:r>
              <a:rPr lang="pt-BR" sz="2800" u="sng" dirty="0" smtClean="0"/>
              <a:t>Seus filhos são essenciais aos Seus propósitos futuros e parte inseparável da herança comprada</a:t>
            </a:r>
            <a:r>
              <a:rPr lang="pt-BR" sz="2800" dirty="0" smtClean="0"/>
              <a:t>. Hão de ser os principais agentes daquela alegria que Cristo previu, e que o levou a suportar todos os sacrifícios e sofrimentos que assinalaram Sua intervenção em favor da raça caída. </a:t>
            </a:r>
            <a:r>
              <a:rPr lang="pt-BR" sz="2800" u="sng" dirty="0" smtClean="0"/>
              <a:t>Assombrosa honra</a:t>
            </a:r>
            <a:r>
              <a:rPr lang="pt-BR" sz="2800" dirty="0" smtClean="0"/>
              <a:t>! </a:t>
            </a:r>
            <a:r>
              <a:rPr lang="pt-BR" sz="2800" u="sng" dirty="0" smtClean="0"/>
              <a:t>Tributemos-Lhe eterna gratidão por Sua condescendência e misericórdia para conosco</a:t>
            </a:r>
            <a:r>
              <a:rPr lang="pt-BR" sz="2800" dirty="0" smtClean="0"/>
              <a:t>! Sejam </a:t>
            </a:r>
            <a:r>
              <a:rPr lang="pt-BR" sz="2800" dirty="0" err="1" smtClean="0"/>
              <a:t>dEle</a:t>
            </a:r>
            <a:r>
              <a:rPr lang="pt-BR" sz="2800" dirty="0" smtClean="0"/>
              <a:t> o reino, o poder e a glória para todo o sempre!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lh4.googleusercontent.com/proxy/GyT0QV2y324MszcFYEz2ZaIKOikey6qUdMAC2gLsXaytznbQQtCoKwrvcopSNlKG26C1jcf0PFmAoBMqTi8C9YV55r-_WSq9bcCWXnWVD9M"/>
          <p:cNvPicPr>
            <a:picLocks noChangeAspect="1" noChangeArrowheads="1"/>
          </p:cNvPicPr>
          <p:nvPr/>
        </p:nvPicPr>
        <p:blipFill>
          <a:blip r:embed="rId2" cstate="print"/>
          <a:srcRect/>
          <a:stretch>
            <a:fillRect/>
          </a:stretch>
        </p:blipFill>
        <p:spPr bwMode="auto">
          <a:xfrm>
            <a:off x="207648" y="2083837"/>
            <a:ext cx="7028648" cy="4441507"/>
          </a:xfrm>
          <a:prstGeom prst="rect">
            <a:avLst/>
          </a:prstGeom>
          <a:noFill/>
        </p:spPr>
      </p:pic>
      <p:sp>
        <p:nvSpPr>
          <p:cNvPr id="14337" name="Rectangle 1"/>
          <p:cNvSpPr>
            <a:spLocks noChangeArrowheads="1"/>
          </p:cNvSpPr>
          <p:nvPr/>
        </p:nvSpPr>
        <p:spPr bwMode="auto">
          <a:xfrm>
            <a:off x="230092" y="131728"/>
            <a:ext cx="8604448" cy="178510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indent="180975" algn="just" fontAlgn="base">
              <a:spcBef>
                <a:spcPct val="0"/>
              </a:spcBef>
              <a:spcAft>
                <a:spcPct val="0"/>
              </a:spcAf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u="sng" dirty="0" smtClean="0"/>
              <a:t>e haverá tempo de angústia, qual nunca houve, desde que houve nação até àquele tempo</a:t>
            </a:r>
            <a:r>
              <a:rPr lang="pt-BR" sz="2800" dirty="0" smtClean="0"/>
              <a:t>;</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4644008" y="1412776"/>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5062" name="Picture 6" descr="http://2.bp.blogspot.com/-8skyHVJQvis/UPMlrqK1YyI/AAAAAAAAAvk/VlX5IEdsRqE/s1600/Ang%C3%BAtia+de+Jac%C3%B3+3.jpg"/>
          <p:cNvPicPr>
            <a:picLocks noChangeAspect="1" noChangeArrowheads="1"/>
          </p:cNvPicPr>
          <p:nvPr/>
        </p:nvPicPr>
        <p:blipFill>
          <a:blip r:embed="rId3" cstate="print"/>
          <a:srcRect/>
          <a:stretch>
            <a:fillRect/>
          </a:stretch>
        </p:blipFill>
        <p:spPr bwMode="auto">
          <a:xfrm>
            <a:off x="5960287" y="2088984"/>
            <a:ext cx="2950457" cy="2160616"/>
          </a:xfrm>
          <a:prstGeom prst="rect">
            <a:avLst/>
          </a:prstGeom>
          <a:noFill/>
        </p:spPr>
      </p:pic>
      <p:pic>
        <p:nvPicPr>
          <p:cNvPr id="45060" name="Picture 4" descr="http://1.bp.blogspot.com/-_YBeGGVvuhE/UPMlpFLj6sI/AAAAAAAAAvc/2bvyHUZGSCY/s1600/ang%C3%BAstia+de+Jac%C3%B3+2.jpg"/>
          <p:cNvPicPr>
            <a:picLocks noChangeAspect="1" noChangeArrowheads="1"/>
          </p:cNvPicPr>
          <p:nvPr/>
        </p:nvPicPr>
        <p:blipFill>
          <a:blip r:embed="rId4" cstate="print"/>
          <a:srcRect/>
          <a:stretch>
            <a:fillRect/>
          </a:stretch>
        </p:blipFill>
        <p:spPr bwMode="auto">
          <a:xfrm>
            <a:off x="5940152" y="4177216"/>
            <a:ext cx="2966839" cy="2362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box(in)">
                                      <p:cBhvr>
                                        <p:cTn id="10" dur="500"/>
                                        <p:tgtEl>
                                          <p:spTgt spid="45058"/>
                                        </p:tgtEl>
                                      </p:cBhvr>
                                    </p:animEffect>
                                  </p:childTnLst>
                                </p:cTn>
                              </p:par>
                              <p:par>
                                <p:cTn id="11" presetID="4" presetClass="entr" presetSubtype="16"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animEffect transition="in" filter="box(in)">
                                      <p:cBhvr>
                                        <p:cTn id="13" dur="500"/>
                                        <p:tgtEl>
                                          <p:spTgt spid="45062"/>
                                        </p:tgtEl>
                                      </p:cBhvr>
                                    </p:animEffect>
                                  </p:childTnLst>
                                </p:cTn>
                              </p:par>
                              <p:par>
                                <p:cTn id="14" presetID="4" presetClass="entr" presetSubtype="16"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box(in)">
                                      <p:cBhvr>
                                        <p:cTn id="16"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img.olx.com.br/images/17/178025011998111.jpg"/>
          <p:cNvPicPr>
            <a:picLocks noChangeAspect="1" noChangeArrowheads="1"/>
          </p:cNvPicPr>
          <p:nvPr/>
        </p:nvPicPr>
        <p:blipFill>
          <a:blip r:embed="rId2" cstate="print"/>
          <a:srcRect/>
          <a:stretch>
            <a:fillRect/>
          </a:stretch>
        </p:blipFill>
        <p:spPr bwMode="auto">
          <a:xfrm>
            <a:off x="251520" y="2508632"/>
            <a:ext cx="3461309" cy="4293096"/>
          </a:xfrm>
          <a:prstGeom prst="rect">
            <a:avLst/>
          </a:prstGeom>
          <a:noFill/>
        </p:spPr>
      </p:pic>
      <p:sp>
        <p:nvSpPr>
          <p:cNvPr id="16" name="Retângulo 15"/>
          <p:cNvSpPr/>
          <p:nvPr/>
        </p:nvSpPr>
        <p:spPr>
          <a:xfrm>
            <a:off x="4694588" y="2636912"/>
            <a:ext cx="4139952" cy="41088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2900" dirty="0" smtClean="0"/>
              <a:t>Esse texto fala sobre e para os 144 mil que terão suas vidas preservadas nesse período. Os salvos de todas as eras que ressurgirão terão sua narrativa nos próximos versos desse mesmo capitulo.</a:t>
            </a:r>
            <a:endParaRPr lang="pt-BR" sz="2900" dirty="0"/>
          </a:p>
        </p:txBody>
      </p:sp>
      <p:cxnSp>
        <p:nvCxnSpPr>
          <p:cNvPr id="6" name="Conector de seta reta 5"/>
          <p:cNvCxnSpPr/>
          <p:nvPr/>
        </p:nvCxnSpPr>
        <p:spPr>
          <a:xfrm flipH="1">
            <a:off x="3851920" y="3573016"/>
            <a:ext cx="324036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244160" y="132889"/>
            <a:ext cx="8604448" cy="22159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indent="180975" algn="just" fontAlgn="base">
              <a:spcBef>
                <a:spcPct val="0"/>
              </a:spcBef>
              <a:spcAft>
                <a:spcPct val="0"/>
              </a:spcAf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dirty="0" smtClean="0"/>
              <a:t>e haverá tempo de angústia, qual nunca houve, desde que houve nação até àquele tempo; mas, </a:t>
            </a:r>
            <a:r>
              <a:rPr lang="pt-BR" sz="2800" b="1" u="sng" dirty="0" smtClean="0"/>
              <a:t>naquele tempo, será salvo o teu povo, todo aquele que for achado inscrito no livro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Conector de seta reta 13"/>
          <p:cNvCxnSpPr/>
          <p:nvPr/>
        </p:nvCxnSpPr>
        <p:spPr>
          <a:xfrm>
            <a:off x="7956376" y="1844824"/>
            <a:ext cx="0" cy="8640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49154"/>
                                        </p:tgtEl>
                                        <p:attrNameLst>
                                          <p:attrName>style.visibility</p:attrName>
                                        </p:attrNameLst>
                                      </p:cBhvr>
                                      <p:to>
                                        <p:strVal val="visible"/>
                                      </p:to>
                                    </p:set>
                                    <p:animEffect transition="in" filter="box(in)">
                                      <p:cBhvr>
                                        <p:cTn id="18"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9512" y="2564904"/>
            <a:ext cx="8712968" cy="3046988"/>
          </a:xfrm>
          <a:prstGeom prst="rect">
            <a:avLst/>
          </a:prstGeom>
        </p:spPr>
        <p:txBody>
          <a:bodyPr wrap="square">
            <a:spAutoFit/>
          </a:bodyPr>
          <a:lstStyle/>
          <a:p>
            <a:pPr lvl="0" indent="180975" algn="just" eaLnBrk="0" fontAlgn="base" hangingPunct="0">
              <a:spcBef>
                <a:spcPct val="0"/>
              </a:spcBef>
              <a:spcAft>
                <a:spcPct val="0"/>
              </a:spcAft>
            </a:pPr>
            <a:r>
              <a:rPr lang="pt-BR" sz="2400" dirty="0" smtClean="0">
                <a:solidFill>
                  <a:srgbClr val="000000"/>
                </a:solidFill>
                <a:ea typeface="Calibri" pitchFamily="34" charset="0"/>
                <a:cs typeface="Calibri" pitchFamily="34" charset="0"/>
              </a:rPr>
              <a:t>Estes </a:t>
            </a:r>
            <a:r>
              <a:rPr lang="pt-BR" sz="2400" u="sng" dirty="0" smtClean="0">
                <a:solidFill>
                  <a:srgbClr val="000000"/>
                </a:solidFill>
                <a:ea typeface="Calibri" pitchFamily="34" charset="0"/>
                <a:cs typeface="Calibri" pitchFamily="34" charset="0"/>
              </a:rPr>
              <a:t>poucos remanescentes</a:t>
            </a:r>
            <a:r>
              <a:rPr lang="pt-BR" sz="2400" dirty="0" smtClean="0">
                <a:solidFill>
                  <a:srgbClr val="000000"/>
                </a:solidFill>
                <a:ea typeface="Calibri" pitchFamily="34" charset="0"/>
                <a:cs typeface="Calibri" pitchFamily="34" charset="0"/>
              </a:rPr>
              <a:t>, </a:t>
            </a:r>
            <a:r>
              <a:rPr lang="pt-BR" sz="2400" u="sng" dirty="0" smtClean="0">
                <a:solidFill>
                  <a:srgbClr val="000000"/>
                </a:solidFill>
                <a:ea typeface="Calibri" pitchFamily="34" charset="0"/>
                <a:cs typeface="Calibri" pitchFamily="34" charset="0"/>
              </a:rPr>
              <a:t>incapazes de se defenderem</a:t>
            </a:r>
            <a:r>
              <a:rPr lang="pt-BR" sz="2400" dirty="0" smtClean="0">
                <a:solidFill>
                  <a:srgbClr val="000000"/>
                </a:solidFill>
                <a:ea typeface="Calibri" pitchFamily="34" charset="0"/>
                <a:cs typeface="Calibri" pitchFamily="34" charset="0"/>
              </a:rPr>
              <a:t> no conflito mortal com os poderes da Terra, arregimentados pela hoste do dragão, </a:t>
            </a:r>
            <a:r>
              <a:rPr lang="pt-BR" sz="2400" u="sng" dirty="0" smtClean="0">
                <a:solidFill>
                  <a:srgbClr val="000000"/>
                </a:solidFill>
                <a:ea typeface="Calibri" pitchFamily="34" charset="0"/>
                <a:cs typeface="Calibri" pitchFamily="34" charset="0"/>
              </a:rPr>
              <a:t>fazem de </a:t>
            </a:r>
            <a:r>
              <a:rPr lang="pt-BR" sz="2400" b="1"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Deus</a:t>
            </a:r>
            <a:r>
              <a:rPr lang="pt-BR" sz="2400"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 </a:t>
            </a:r>
            <a:r>
              <a:rPr lang="pt-BR" sz="2400" u="sng" dirty="0" smtClean="0">
                <a:solidFill>
                  <a:srgbClr val="000000"/>
                </a:solidFill>
                <a:ea typeface="Calibri" pitchFamily="34" charset="0"/>
                <a:cs typeface="Calibri" pitchFamily="34" charset="0"/>
              </a:rPr>
              <a:t>a sua defesa</a:t>
            </a:r>
            <a:r>
              <a:rPr lang="pt-BR" sz="2400" dirty="0" smtClean="0">
                <a:solidFill>
                  <a:srgbClr val="000000"/>
                </a:solidFill>
                <a:ea typeface="Calibri" pitchFamily="34" charset="0"/>
                <a:cs typeface="Calibri" pitchFamily="34" charset="0"/>
              </a:rPr>
              <a:t>. Pela mais elevada autoridade terrestre </a:t>
            </a:r>
            <a:r>
              <a:rPr lang="pt-BR" sz="2400" u="sng" dirty="0" smtClean="0">
                <a:solidFill>
                  <a:srgbClr val="000000"/>
                </a:solidFill>
                <a:ea typeface="Calibri" pitchFamily="34" charset="0"/>
                <a:cs typeface="Calibri" pitchFamily="34" charset="0"/>
              </a:rPr>
              <a:t>foi feito o decreto para que, sob pena de perseguição e morte</a:t>
            </a:r>
            <a:r>
              <a:rPr lang="pt-BR" sz="2400" dirty="0" smtClean="0">
                <a:solidFill>
                  <a:srgbClr val="000000"/>
                </a:solidFill>
                <a:ea typeface="Calibri" pitchFamily="34" charset="0"/>
                <a:cs typeface="Calibri" pitchFamily="34" charset="0"/>
              </a:rPr>
              <a:t>, adorem a besta e recebam seu sinal. Queira </a:t>
            </a:r>
            <a:r>
              <a:rPr lang="pt-BR" sz="2400" b="1"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Deus</a:t>
            </a:r>
            <a:r>
              <a:rPr lang="pt-BR" sz="2400"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 </a:t>
            </a:r>
            <a:r>
              <a:rPr lang="pt-BR" sz="2400" u="sng" dirty="0" smtClean="0">
                <a:solidFill>
                  <a:srgbClr val="000000"/>
                </a:solidFill>
                <a:ea typeface="Calibri" pitchFamily="34" charset="0"/>
                <a:cs typeface="Calibri" pitchFamily="34" charset="0"/>
              </a:rPr>
              <a:t>auxiliar Seu povo</a:t>
            </a:r>
            <a:r>
              <a:rPr lang="pt-BR" sz="2400" dirty="0" smtClean="0">
                <a:solidFill>
                  <a:srgbClr val="000000"/>
                </a:solidFill>
                <a:ea typeface="Calibri" pitchFamily="34" charset="0"/>
                <a:cs typeface="Calibri" pitchFamily="34" charset="0"/>
              </a:rPr>
              <a:t> agora, pois sem</a:t>
            </a:r>
            <a:r>
              <a:rPr lang="pt-BR" sz="2400" u="sng" dirty="0" smtClean="0">
                <a:solidFill>
                  <a:srgbClr val="000000"/>
                </a:solidFill>
                <a:ea typeface="Calibri" pitchFamily="34" charset="0"/>
                <a:cs typeface="Calibri" pitchFamily="34" charset="0"/>
              </a:rPr>
              <a:t> Sua assistência</a:t>
            </a:r>
            <a:r>
              <a:rPr lang="pt-BR" sz="2400" dirty="0" smtClean="0">
                <a:solidFill>
                  <a:srgbClr val="000000"/>
                </a:solidFill>
                <a:ea typeface="Calibri" pitchFamily="34" charset="0"/>
                <a:cs typeface="Calibri" pitchFamily="34" charset="0"/>
              </a:rPr>
              <a:t>, que poderão eles fazer naquele tempo, em tão terrível conflito? </a:t>
            </a:r>
            <a:r>
              <a:rPr lang="pt-BR" sz="2400" b="1" dirty="0" smtClean="0">
                <a:solidFill>
                  <a:srgbClr val="000000"/>
                </a:solidFill>
                <a:ea typeface="Calibri" pitchFamily="34" charset="0"/>
                <a:cs typeface="Calibri" pitchFamily="34" charset="0"/>
              </a:rPr>
              <a:t>Testemunhos Seletos, vol. 2, págs. 67 e 68.</a:t>
            </a:r>
            <a:endParaRPr lang="pt-BR" sz="2400" b="1" dirty="0" smtClean="0">
              <a:cs typeface="Arial" pitchFamily="34" charset="0"/>
            </a:endParaRPr>
          </a:p>
        </p:txBody>
      </p:sp>
      <p:sp>
        <p:nvSpPr>
          <p:cNvPr id="5" name="Título 4"/>
          <p:cNvSpPr>
            <a:spLocks noGrp="1"/>
          </p:cNvSpPr>
          <p:nvPr>
            <p:ph type="ctrTitle"/>
          </p:nvPr>
        </p:nvSpPr>
        <p:spPr>
          <a:xfrm>
            <a:off x="1763688" y="44624"/>
            <a:ext cx="6984776" cy="1080120"/>
          </a:xfrm>
        </p:spPr>
        <p:txBody>
          <a:bodyPr anchor="t">
            <a:normAutofit/>
          </a:bodyPr>
          <a:lstStyle/>
          <a:p>
            <a:pPr algn="l"/>
            <a:r>
              <a:rPr lang="pt-BR" sz="2400" b="1" dirty="0" smtClean="0">
                <a:solidFill>
                  <a:srgbClr val="00B050"/>
                </a:solidFill>
                <a:effectLst>
                  <a:outerShdw blurRad="38100" dist="38100" dir="2700000" algn="tl">
                    <a:srgbClr val="000000">
                      <a:alpha val="43137"/>
                    </a:srgbClr>
                  </a:outerShdw>
                </a:effectLst>
              </a:rPr>
              <a:t>Começamos o estudo com esse texto... </a:t>
            </a:r>
            <a:endParaRPr lang="pt-BR" sz="2400" b="1" dirty="0">
              <a:solidFill>
                <a:srgbClr val="00B050"/>
              </a:solidFill>
              <a:effectLst>
                <a:outerShdw blurRad="38100" dist="38100" dir="2700000" algn="tl">
                  <a:srgbClr val="000000">
                    <a:alpha val="43137"/>
                  </a:srgbClr>
                </a:outerShdw>
              </a:effectLst>
            </a:endParaRPr>
          </a:p>
        </p:txBody>
      </p:sp>
      <p:pic>
        <p:nvPicPr>
          <p:cNvPr id="15362" name="Picture 2" descr="Eventos Finais"/>
          <p:cNvPicPr>
            <a:picLocks noChangeAspect="1" noChangeArrowheads="1"/>
          </p:cNvPicPr>
          <p:nvPr/>
        </p:nvPicPr>
        <p:blipFill>
          <a:blip r:embed="rId2" cstate="print"/>
          <a:srcRect l="17001" r="17480"/>
          <a:stretch>
            <a:fillRect/>
          </a:stretch>
        </p:blipFill>
        <p:spPr bwMode="auto">
          <a:xfrm>
            <a:off x="0" y="0"/>
            <a:ext cx="1259632" cy="1922543"/>
          </a:xfrm>
          <a:prstGeom prst="rect">
            <a:avLst/>
          </a:prstGeom>
          <a:noFill/>
        </p:spPr>
      </p:pic>
      <p:sp>
        <p:nvSpPr>
          <p:cNvPr id="15363" name="Rectangle 3"/>
          <p:cNvSpPr>
            <a:spLocks noChangeArrowheads="1"/>
          </p:cNvSpPr>
          <p:nvPr/>
        </p:nvSpPr>
        <p:spPr bwMode="auto">
          <a:xfrm>
            <a:off x="1403648" y="476672"/>
            <a:ext cx="7488832" cy="215443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200" b="1" i="0" u="none" strike="noStrike" cap="none" normalizeH="0" baseline="0" dirty="0" smtClean="0">
                <a:ln>
                  <a:noFill/>
                </a:ln>
                <a:solidFill>
                  <a:srgbClr val="000000"/>
                </a:solidFill>
                <a:effectLst/>
                <a:ea typeface="Times New Roman" pitchFamily="18" charset="0"/>
                <a:cs typeface="Calibri" pitchFamily="34" charset="0"/>
              </a:rPr>
              <a:t>Os Remanescentes Fazem de </a:t>
            </a:r>
            <a:r>
              <a:rPr kumimoji="0" lang="pt-BR" sz="22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Calibri" pitchFamily="34" charset="0"/>
              </a:rPr>
              <a:t>Deus</a:t>
            </a:r>
            <a:r>
              <a:rPr kumimoji="0" lang="pt-BR" sz="2200" b="1" i="0" u="none" strike="noStrike" cap="none" normalizeH="0" baseline="0" dirty="0" smtClean="0">
                <a:ln>
                  <a:noFill/>
                </a:ln>
                <a:solidFill>
                  <a:srgbClr val="000000"/>
                </a:solidFill>
                <a:effectLst/>
                <a:ea typeface="Times New Roman" pitchFamily="18" charset="0"/>
                <a:cs typeface="Calibri" pitchFamily="34" charset="0"/>
              </a:rPr>
              <a:t> a sua Defesa</a:t>
            </a:r>
            <a:endParaRPr kumimoji="0" lang="pt-BR" sz="2200" b="0" i="0" u="none" strike="noStrike" cap="none" normalizeH="0" baseline="0" dirty="0" smtClean="0">
              <a:ln>
                <a:noFill/>
              </a:ln>
              <a:solidFill>
                <a:schemeClr val="tx1"/>
              </a:solidFill>
              <a:effectLst/>
              <a:cs typeface="Arial" pitchFamily="34" charset="0"/>
            </a:endParaRPr>
          </a:p>
          <a:p>
            <a:pPr lvl="0" indent="180975" algn="just" eaLnBrk="0" fontAlgn="base" hangingPunct="0">
              <a:spcBef>
                <a:spcPct val="0"/>
              </a:spcBef>
              <a:spcAft>
                <a:spcPct val="0"/>
              </a:spcAft>
            </a:pPr>
            <a:r>
              <a:rPr kumimoji="0" lang="pt-BR" sz="2200" b="0" i="0" u="none" strike="noStrike" cap="none" normalizeH="0" baseline="0" dirty="0" smtClean="0">
                <a:ln>
                  <a:noFill/>
                </a:ln>
                <a:solidFill>
                  <a:srgbClr val="000000"/>
                </a:solidFill>
                <a:effectLst/>
                <a:ea typeface="Times New Roman" pitchFamily="18" charset="0"/>
                <a:cs typeface="Calibri" pitchFamily="34" charset="0"/>
              </a:rPr>
              <a:t>"</a:t>
            </a:r>
            <a:r>
              <a:rPr kumimoji="0" lang="pt-BR" sz="2200" b="0" i="0" u="sng" strike="noStrike" cap="none" normalizeH="0" baseline="0" dirty="0" smtClean="0">
                <a:ln>
                  <a:noFill/>
                </a:ln>
                <a:solidFill>
                  <a:srgbClr val="000000"/>
                </a:solidFill>
                <a:effectLst/>
                <a:ea typeface="Times New Roman" pitchFamily="18" charset="0"/>
                <a:cs typeface="Calibri" pitchFamily="34" charset="0"/>
              </a:rPr>
              <a:t>E naquele tempo Se levantará Miguel</a:t>
            </a:r>
            <a:r>
              <a:rPr kumimoji="0" lang="pt-BR" sz="2200" b="0" i="0" u="none" strike="noStrike" cap="none" normalizeH="0" baseline="0" dirty="0" smtClean="0">
                <a:ln>
                  <a:noFill/>
                </a:ln>
                <a:solidFill>
                  <a:srgbClr val="000000"/>
                </a:solidFill>
                <a:effectLst/>
                <a:ea typeface="Times New Roman" pitchFamily="18" charset="0"/>
                <a:cs typeface="Calibri" pitchFamily="34" charset="0"/>
              </a:rPr>
              <a:t>, o </a:t>
            </a:r>
            <a:r>
              <a:rPr lang="pt-BR" sz="2200" dirty="0" smtClean="0">
                <a:solidFill>
                  <a:srgbClr val="000000"/>
                </a:solidFill>
                <a:ea typeface="Times New Roman" pitchFamily="18" charset="0"/>
                <a:cs typeface="Calibri" pitchFamily="34" charset="0"/>
              </a:rPr>
              <a:t>grande príncipe, </a:t>
            </a:r>
            <a:r>
              <a:rPr lang="pt-BR" sz="2200" u="sng" dirty="0" smtClean="0">
                <a:solidFill>
                  <a:srgbClr val="000000"/>
                </a:solidFill>
                <a:ea typeface="Times New Roman" pitchFamily="18" charset="0"/>
                <a:cs typeface="Calibri" pitchFamily="34" charset="0"/>
              </a:rPr>
              <a:t>o defensor dos filhos do teu povo</a:t>
            </a:r>
            <a:r>
              <a:rPr lang="pt-BR" sz="2200" dirty="0" smtClean="0">
                <a:solidFill>
                  <a:srgbClr val="000000"/>
                </a:solidFill>
                <a:ea typeface="Times New Roman" pitchFamily="18" charset="0"/>
                <a:cs typeface="Calibri" pitchFamily="34" charset="0"/>
              </a:rPr>
              <a:t>..." </a:t>
            </a:r>
            <a:r>
              <a:rPr kumimoji="0" lang="pt-BR" sz="2200" b="1" i="0" u="none" strike="noStrike" cap="none" normalizeH="0" baseline="0" dirty="0" smtClean="0">
                <a:ln>
                  <a:noFill/>
                </a:ln>
                <a:solidFill>
                  <a:srgbClr val="000000"/>
                </a:solidFill>
                <a:effectLst/>
                <a:ea typeface="Times New Roman" pitchFamily="18" charset="0"/>
                <a:cs typeface="Calibri" pitchFamily="34" charset="0"/>
              </a:rPr>
              <a:t>Dan. 12:1</a:t>
            </a:r>
            <a:r>
              <a:rPr kumimoji="0" lang="pt-BR" sz="2200" b="0" i="0" u="none" strike="noStrike" cap="none" normalizeH="0" baseline="0" dirty="0" smtClean="0">
                <a:ln>
                  <a:noFill/>
                </a:ln>
                <a:solidFill>
                  <a:srgbClr val="000000"/>
                </a:solidFill>
                <a:effectLst/>
                <a:ea typeface="Times New Roman" pitchFamily="18" charset="0"/>
                <a:cs typeface="Calibri" pitchFamily="34" charset="0"/>
              </a:rPr>
              <a:t>. Quando vier este tempo de angústia, todo caso estará decidido; não mais haverá graça, nem misericórdia para o impenitente. O selo do Deus vivo estará sobre o Seu povo.</a:t>
            </a:r>
          </a:p>
        </p:txBody>
      </p:sp>
      <p:sp>
        <p:nvSpPr>
          <p:cNvPr id="7" name="Retângulo 6"/>
          <p:cNvSpPr/>
          <p:nvPr/>
        </p:nvSpPr>
        <p:spPr>
          <a:xfrm>
            <a:off x="0" y="5685055"/>
            <a:ext cx="9144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2400" b="1" dirty="0" smtClean="0">
                <a:hlinkClick r:id="rId3"/>
              </a:rPr>
              <a:t>Isaías 9:6</a:t>
            </a:r>
            <a:r>
              <a:rPr lang="pt-BR" sz="2400" b="1" dirty="0" smtClean="0"/>
              <a:t> </a:t>
            </a:r>
            <a:r>
              <a:rPr lang="pt-BR" sz="2400" dirty="0" smtClean="0"/>
              <a:t>Porque um menino nos nasceu, um filho se nos deu; e o principado está sobre os seus ombros; e o seu nome será Maravilhoso Conselheiro, </a:t>
            </a:r>
            <a:r>
              <a:rPr lang="pt-BR" sz="2400" b="1" u="sng" dirty="0" smtClean="0"/>
              <a:t>Deus Forte</a:t>
            </a:r>
            <a:r>
              <a:rPr lang="pt-BR" sz="2400" dirty="0" smtClean="0"/>
              <a:t>, Pai da Eternidade, Príncipe da Paz.</a:t>
            </a:r>
            <a:endParaRPr lang="pt-BR" sz="2400" dirty="0"/>
          </a:p>
        </p:txBody>
      </p:sp>
      <p:cxnSp>
        <p:nvCxnSpPr>
          <p:cNvPr id="11" name="Conector de seta reta 10"/>
          <p:cNvCxnSpPr/>
          <p:nvPr/>
        </p:nvCxnSpPr>
        <p:spPr>
          <a:xfrm flipH="1">
            <a:off x="669500" y="908720"/>
            <a:ext cx="4550572" cy="48667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H="1">
            <a:off x="1115616" y="3789040"/>
            <a:ext cx="2448272" cy="195828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467544" y="4826956"/>
            <a:ext cx="0" cy="1008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3880056" y="5172928"/>
            <a:ext cx="514806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800" dirty="0" smtClean="0"/>
              <a:t>O Deus mencionado aqui é Jesus!</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1"/>
            <a:ext cx="6192688" cy="757536"/>
          </a:xfrm>
        </p:spPr>
        <p:txBody>
          <a:bodyPr>
            <a:normAutofit fontScale="90000"/>
          </a:bodyPr>
          <a:lstStyle/>
          <a:p>
            <a:r>
              <a:rPr lang="pt-BR" dirty="0" smtClean="0"/>
              <a:t>Fonte Principal</a:t>
            </a:r>
            <a:endParaRPr lang="pt-BR" dirty="0"/>
          </a:p>
        </p:txBody>
      </p:sp>
      <p:sp>
        <p:nvSpPr>
          <p:cNvPr id="3" name="Subtítulo 2"/>
          <p:cNvSpPr>
            <a:spLocks noGrp="1"/>
          </p:cNvSpPr>
          <p:nvPr>
            <p:ph type="subTitle" idx="1"/>
          </p:nvPr>
        </p:nvSpPr>
        <p:spPr>
          <a:xfrm>
            <a:off x="251520" y="692696"/>
            <a:ext cx="8856984" cy="1080120"/>
          </a:xfrm>
        </p:spPr>
        <p:txBody>
          <a:bodyPr>
            <a:normAutofit/>
          </a:bodyPr>
          <a:lstStyle/>
          <a:p>
            <a:r>
              <a:rPr lang="pt-BR" sz="2800" dirty="0" smtClean="0"/>
              <a:t>CSDA - Considerações sobre Daniel &amp; Apocalipse. </a:t>
            </a:r>
            <a:r>
              <a:rPr lang="pt-BR" sz="2800" dirty="0" err="1" smtClean="0"/>
              <a:t>Uriah</a:t>
            </a:r>
            <a:r>
              <a:rPr lang="pt-BR" sz="2800" dirty="0" smtClean="0"/>
              <a:t> Smith.</a:t>
            </a:r>
            <a:endParaRPr lang="pt-BR" sz="2800" dirty="0"/>
          </a:p>
        </p:txBody>
      </p:sp>
      <p:pic>
        <p:nvPicPr>
          <p:cNvPr id="6" name="Picture 5"/>
          <p:cNvPicPr>
            <a:picLocks noChangeAspect="1" noChangeArrowheads="1"/>
          </p:cNvPicPr>
          <p:nvPr/>
        </p:nvPicPr>
        <p:blipFill>
          <a:blip r:embed="rId2" cstate="print"/>
          <a:srcRect/>
          <a:stretch>
            <a:fillRect/>
          </a:stretch>
        </p:blipFill>
        <p:spPr bwMode="auto">
          <a:xfrm>
            <a:off x="251520" y="1916832"/>
            <a:ext cx="2733675" cy="4114800"/>
          </a:xfrm>
          <a:prstGeom prst="rect">
            <a:avLst/>
          </a:prstGeom>
          <a:noFill/>
          <a:ln w="9525">
            <a:noFill/>
            <a:miter lim="800000"/>
            <a:headEnd/>
            <a:tailEnd/>
          </a:ln>
        </p:spPr>
      </p:pic>
      <p:sp>
        <p:nvSpPr>
          <p:cNvPr id="5" name="Retângulo 4"/>
          <p:cNvSpPr/>
          <p:nvPr/>
        </p:nvSpPr>
        <p:spPr>
          <a:xfrm>
            <a:off x="3275856" y="2276872"/>
            <a:ext cx="5400600" cy="4339650"/>
          </a:xfrm>
          <a:prstGeom prst="rect">
            <a:avLst/>
          </a:prstGeom>
        </p:spPr>
        <p:txBody>
          <a:bodyPr wrap="square">
            <a:spAutoFit/>
          </a:bodyPr>
          <a:lstStyle/>
          <a:p>
            <a:pPr algn="just">
              <a:spcBef>
                <a:spcPct val="0"/>
              </a:spcBef>
              <a:buFontTx/>
              <a:buNone/>
            </a:pPr>
            <a:r>
              <a:rPr lang="pt-BR" altLang="pt-BR" sz="2000" dirty="0" smtClean="0">
                <a:latin typeface="Arial" panose="020B0604020202020204" pitchFamily="34" charset="0"/>
              </a:rPr>
              <a:t>“</a:t>
            </a:r>
            <a:r>
              <a:rPr lang="pt-BR" altLang="pt-BR" sz="2000" dirty="0">
                <a:latin typeface="Arial" panose="020B0604020202020204" pitchFamily="34" charset="0"/>
              </a:rPr>
              <a:t>Fui instruída de que os importantes livros que contêm a luz dada por Deus com respeito à apostasia de Satanás no Céu, deveriam ter vasta circulação justamente agora; porque por meio deles a verdade atingirá muitas mentes. Patriarcas e Profetas, </a:t>
            </a:r>
            <a:r>
              <a:rPr lang="pt-BR" altLang="pt-BR" sz="2000" b="1" u="sng" dirty="0">
                <a:solidFill>
                  <a:schemeClr val="folHlink"/>
                </a:solidFill>
                <a:latin typeface="Arial" panose="020B0604020202020204" pitchFamily="34" charset="0"/>
              </a:rPr>
              <a:t>Daniel e Apocalipse</a:t>
            </a:r>
            <a:r>
              <a:rPr lang="pt-BR" altLang="pt-BR" sz="2000" dirty="0">
                <a:latin typeface="Arial" panose="020B0604020202020204" pitchFamily="34" charset="0"/>
              </a:rPr>
              <a:t> e O Grande Conflito são agora mais necessários do que nunca antes. Deveriam circular amplamente, porque as verdades a que dão ênfase, </a:t>
            </a:r>
            <a:r>
              <a:rPr lang="pt-BR" altLang="pt-BR" sz="2000" u="sng" dirty="0">
                <a:latin typeface="Arial" panose="020B0604020202020204" pitchFamily="34" charset="0"/>
              </a:rPr>
              <a:t>abrirão muitos olhos cegos</a:t>
            </a:r>
            <a:r>
              <a:rPr lang="pt-BR" altLang="pt-BR" sz="2000" dirty="0">
                <a:latin typeface="Arial" panose="020B0604020202020204" pitchFamily="34" charset="0"/>
              </a:rPr>
              <a:t>. ... Muitos dentre nosso povo têm estado cegos quanto à importância dos livros mais necessários</a:t>
            </a:r>
            <a:r>
              <a:rPr lang="pt-BR" altLang="pt-BR" sz="2000" dirty="0" smtClean="0">
                <a:latin typeface="Arial" panose="020B0604020202020204" pitchFamily="34" charset="0"/>
              </a:rPr>
              <a:t>.” </a:t>
            </a:r>
            <a:r>
              <a:rPr lang="pt-BR" altLang="pt-BR" b="1" dirty="0" err="1" smtClean="0">
                <a:latin typeface="Arial" panose="020B0604020202020204" pitchFamily="34" charset="0"/>
              </a:rPr>
              <a:t>Review</a:t>
            </a:r>
            <a:r>
              <a:rPr lang="pt-BR" altLang="pt-BR" b="1" dirty="0" smtClean="0">
                <a:latin typeface="Arial" panose="020B0604020202020204" pitchFamily="34" charset="0"/>
              </a:rPr>
              <a:t> </a:t>
            </a:r>
            <a:r>
              <a:rPr lang="pt-BR" altLang="pt-BR" b="1" dirty="0" err="1">
                <a:latin typeface="Arial" panose="020B0604020202020204" pitchFamily="34" charset="0"/>
              </a:rPr>
              <a:t>and</a:t>
            </a:r>
            <a:r>
              <a:rPr lang="pt-BR" altLang="pt-BR" b="1" dirty="0">
                <a:latin typeface="Arial" panose="020B0604020202020204" pitchFamily="34" charset="0"/>
              </a:rPr>
              <a:t> Herald, </a:t>
            </a:r>
            <a:r>
              <a:rPr lang="pt-BR" altLang="pt-BR" b="1" dirty="0" smtClean="0">
                <a:latin typeface="Arial" panose="020B0604020202020204" pitchFamily="34" charset="0"/>
              </a:rPr>
              <a:t>16 </a:t>
            </a:r>
            <a:r>
              <a:rPr lang="pt-BR" altLang="pt-BR" b="1" dirty="0">
                <a:latin typeface="Arial" panose="020B0604020202020204" pitchFamily="34" charset="0"/>
              </a:rPr>
              <a:t>de </a:t>
            </a:r>
            <a:r>
              <a:rPr lang="pt-BR" altLang="pt-BR" b="1" dirty="0" smtClean="0">
                <a:latin typeface="Arial" panose="020B0604020202020204" pitchFamily="34" charset="0"/>
              </a:rPr>
              <a:t>Fevereiro </a:t>
            </a:r>
            <a:r>
              <a:rPr lang="pt-BR" altLang="pt-BR" b="1" dirty="0">
                <a:latin typeface="Arial" panose="020B0604020202020204" pitchFamily="34" charset="0"/>
              </a:rPr>
              <a:t>de </a:t>
            </a:r>
            <a:r>
              <a:rPr lang="pt-BR" altLang="pt-BR" b="1" dirty="0" smtClean="0">
                <a:latin typeface="Arial" panose="020B0604020202020204" pitchFamily="34" charset="0"/>
              </a:rPr>
              <a:t>1905</a:t>
            </a:r>
            <a:endParaRPr lang="pt-BR" altLang="pt-BR" b="1" dirty="0">
              <a:latin typeface="Arial" panose="020B0604020202020204" pitchFamily="34" charset="0"/>
            </a:endParaRPr>
          </a:p>
        </p:txBody>
      </p:sp>
      <p:sp>
        <p:nvSpPr>
          <p:cNvPr id="7" name="Título 1"/>
          <p:cNvSpPr txBox="1">
            <a:spLocks/>
          </p:cNvSpPr>
          <p:nvPr/>
        </p:nvSpPr>
        <p:spPr>
          <a:xfrm>
            <a:off x="2951312" y="1412776"/>
            <a:ext cx="6192688" cy="90871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0" i="0" u="none" strike="noStrike" kern="1200" cap="none" spc="0" normalizeH="0" baseline="0" noProof="0" dirty="0" smtClean="0">
                <a:ln>
                  <a:noFill/>
                </a:ln>
                <a:solidFill>
                  <a:schemeClr val="tx1"/>
                </a:solidFill>
                <a:effectLst/>
                <a:uLnTx/>
                <a:uFillTx/>
                <a:latin typeface="+mj-lt"/>
                <a:ea typeface="+mj-ea"/>
                <a:cs typeface="+mj-cs"/>
              </a:rPr>
              <a:t>Será que é confiável?</a:t>
            </a:r>
            <a:endParaRPr kumimoji="0" lang="pt-BR"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2123728" y="980728"/>
            <a:ext cx="0" cy="4320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9512" y="1340768"/>
            <a:ext cx="8640960" cy="523220"/>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Comparando o texto bíblico em algumas versões:</a:t>
            </a:r>
          </a:p>
        </p:txBody>
      </p:sp>
      <p:sp>
        <p:nvSpPr>
          <p:cNvPr id="6" name="Retângulo 5"/>
          <p:cNvSpPr/>
          <p:nvPr/>
        </p:nvSpPr>
        <p:spPr>
          <a:xfrm>
            <a:off x="323528" y="1844824"/>
            <a:ext cx="8352928" cy="4832092"/>
          </a:xfrm>
          <a:prstGeom prst="rect">
            <a:avLst/>
          </a:prstGeom>
        </p:spPr>
        <p:txBody>
          <a:bodyPr wrap="square">
            <a:spAutoFit/>
          </a:bodyPr>
          <a:lstStyle/>
          <a:p>
            <a:pPr algn="just"/>
            <a:r>
              <a:rPr lang="pt-BR" sz="2800" b="1" dirty="0" smtClean="0">
                <a:effectLst>
                  <a:outerShdw blurRad="38100" dist="38100" dir="2700000" algn="tl">
                    <a:srgbClr val="000000">
                      <a:alpha val="43137"/>
                    </a:srgbClr>
                  </a:outerShdw>
                </a:effectLst>
              </a:rPr>
              <a:t>Bíblia de Jerusalém</a:t>
            </a:r>
            <a:r>
              <a:rPr lang="pt-BR" sz="2800" dirty="0" smtClean="0"/>
              <a:t> </a:t>
            </a:r>
            <a:r>
              <a:rPr lang="pt-BR" sz="2800" dirty="0" smtClean="0">
                <a:sym typeface="Wingdings" pitchFamily="2" charset="2"/>
              </a:rPr>
              <a:t> </a:t>
            </a:r>
            <a:r>
              <a:rPr lang="pt-BR" sz="2800" dirty="0" smtClean="0"/>
              <a:t>Naquele tempo, surgirá Miguel, o grande chefe, </a:t>
            </a:r>
            <a:r>
              <a:rPr lang="pt-BR" sz="2800" u="sng" dirty="0" smtClean="0"/>
              <a:t>o protetor dos filhos do seu povo</a:t>
            </a:r>
            <a:r>
              <a:rPr lang="pt-BR" sz="2800" dirty="0" smtClean="0"/>
              <a:t>. Será uma época de tal desolação...</a:t>
            </a:r>
          </a:p>
          <a:p>
            <a:pPr algn="just"/>
            <a:r>
              <a:rPr lang="pt-BR" sz="2800" b="1" dirty="0" smtClean="0">
                <a:effectLst>
                  <a:outerShdw blurRad="38100" dist="38100" dir="2700000" algn="tl">
                    <a:srgbClr val="000000">
                      <a:alpha val="43137"/>
                    </a:srgbClr>
                  </a:outerShdw>
                </a:effectLst>
              </a:rPr>
              <a:t>Bíblia King James Atualizada</a:t>
            </a:r>
            <a:r>
              <a:rPr lang="pt-BR" sz="2800" dirty="0" smtClean="0"/>
              <a:t> </a:t>
            </a:r>
            <a:r>
              <a:rPr lang="pt-BR" sz="2800" dirty="0" smtClean="0">
                <a:sym typeface="Wingdings" pitchFamily="2" charset="2"/>
              </a:rPr>
              <a:t> </a:t>
            </a:r>
            <a:r>
              <a:rPr lang="pt-BR" sz="2800" dirty="0" smtClean="0"/>
              <a:t>Naquela época, Miguel, </a:t>
            </a:r>
            <a:r>
              <a:rPr lang="pt-BR" sz="2800" u="sng" dirty="0" smtClean="0"/>
              <a:t>o grande príncipe que protege o povo de Deus, se erguerá em benefício dos filhos do teu povo</a:t>
            </a:r>
            <a:r>
              <a:rPr lang="pt-BR" sz="2800" dirty="0" smtClean="0"/>
              <a:t>; e haverá um período de tribulação, opressão e aflição como nunca houve...</a:t>
            </a:r>
          </a:p>
          <a:p>
            <a:pPr algn="just"/>
            <a:r>
              <a:rPr lang="pt-BR" sz="2800" b="1" dirty="0" smtClean="0">
                <a:effectLst>
                  <a:outerShdw blurRad="38100" dist="38100" dir="2700000" algn="tl">
                    <a:srgbClr val="000000">
                      <a:alpha val="43137"/>
                    </a:srgbClr>
                  </a:outerShdw>
                </a:effectLst>
              </a:rPr>
              <a:t>Bíblia NTLH</a:t>
            </a:r>
            <a:r>
              <a:rPr lang="pt-BR" sz="2800" dirty="0" smtClean="0"/>
              <a:t> </a:t>
            </a:r>
            <a:r>
              <a:rPr lang="pt-BR" sz="2800" dirty="0" smtClean="0">
                <a:sym typeface="Wingdings" pitchFamily="2" charset="2"/>
              </a:rPr>
              <a:t> </a:t>
            </a:r>
            <a:r>
              <a:rPr lang="pt-BR" sz="2800" dirty="0" smtClean="0"/>
              <a:t>Nesse tempo, </a:t>
            </a:r>
            <a:r>
              <a:rPr lang="pt-BR" sz="2800" u="sng" dirty="0" smtClean="0"/>
              <a:t>aparecerá o anjo Miguel, o protetor do povo de Deus</a:t>
            </a:r>
            <a:r>
              <a:rPr lang="pt-BR" sz="2800" dirty="0" smtClean="0"/>
              <a:t>. Será um tempo de grandes dificuldades, como nunca aconteceu...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836712"/>
            <a:ext cx="8784976" cy="5893921"/>
          </a:xfrm>
          <a:prstGeom prst="rect">
            <a:avLst/>
          </a:prstGeom>
        </p:spPr>
        <p:txBody>
          <a:bodyPr wrap="square">
            <a:spAutoFit/>
          </a:bodyPr>
          <a:lstStyle/>
          <a:p>
            <a:pPr algn="ctr"/>
            <a:r>
              <a:rPr lang="pt-BR" sz="2900" b="1" i="1" dirty="0" smtClean="0"/>
              <a:t>Primeiros Escritos, </a:t>
            </a:r>
          </a:p>
          <a:p>
            <a:pPr algn="ctr"/>
            <a:r>
              <a:rPr lang="pt-BR" sz="2900" b="1" i="1" dirty="0" smtClean="0"/>
              <a:t>Cap. O tempo de Angústia, pág. 281</a:t>
            </a:r>
          </a:p>
          <a:p>
            <a:pPr algn="just"/>
            <a:r>
              <a:rPr lang="pt-BR" sz="2900" u="sng" dirty="0" smtClean="0"/>
              <a:t>“Vi os santos </a:t>
            </a:r>
            <a:r>
              <a:rPr lang="pt-BR" sz="2900" dirty="0" smtClean="0"/>
              <a:t>deixarem as cidades, e vilas, reunirem-se em grupos e viverem nos lugares mais solitários da Terra. </a:t>
            </a:r>
            <a:r>
              <a:rPr lang="pt-BR" sz="2900" u="sng" dirty="0" smtClean="0"/>
              <a:t>Anjos lhes proviam</a:t>
            </a:r>
            <a:r>
              <a:rPr lang="pt-BR" sz="2900" dirty="0" smtClean="0"/>
              <a:t> alimento e água...</a:t>
            </a:r>
          </a:p>
          <a:p>
            <a:pPr algn="just"/>
            <a:r>
              <a:rPr lang="pt-BR" sz="2900" dirty="0" smtClean="0"/>
              <a:t>Logo vi os santos sofrendo grande angústia de espírito. Pareciam cercados pelos ímpios habitantes da Terra... </a:t>
            </a:r>
            <a:r>
              <a:rPr lang="pt-BR" sz="2900" u="sng" dirty="0" smtClean="0"/>
              <a:t>Veio em seguida a multidão dos ímpios</a:t>
            </a:r>
            <a:r>
              <a:rPr lang="pt-BR" sz="2900" dirty="0" smtClean="0"/>
              <a:t>, cheios de ira, e atrás uma multidão de anjos maus, compelindo os primeiros para matar os santos. </a:t>
            </a:r>
            <a:r>
              <a:rPr lang="pt-BR" sz="2900" u="sng" dirty="0" smtClean="0"/>
              <a:t>Antes que pudessem, porém, aproximar-se do povo de Deus, os ímpios deveriam primeiro passar por esta multidão de anjos poderosos</a:t>
            </a:r>
            <a:r>
              <a:rPr lang="pt-BR" sz="2900" dirty="0" smtClean="0"/>
              <a:t> e santos. Isto seria impossível....”</a:t>
            </a:r>
          </a:p>
        </p:txBody>
      </p:sp>
      <p:pic>
        <p:nvPicPr>
          <p:cNvPr id="1026" name="Picture 2"/>
          <p:cNvPicPr>
            <a:picLocks noChangeAspect="1" noChangeArrowheads="1"/>
          </p:cNvPicPr>
          <p:nvPr/>
        </p:nvPicPr>
        <p:blipFill>
          <a:blip r:embed="rId2" cstate="print"/>
          <a:srcRect/>
          <a:stretch>
            <a:fillRect/>
          </a:stretch>
        </p:blipFill>
        <p:spPr bwMode="auto">
          <a:xfrm>
            <a:off x="1" y="1"/>
            <a:ext cx="1257087" cy="1772815"/>
          </a:xfrm>
          <a:prstGeom prst="rect">
            <a:avLst/>
          </a:prstGeom>
          <a:noFill/>
          <a:ln w="9525">
            <a:noFill/>
            <a:miter lim="800000"/>
            <a:headEnd/>
            <a:tailEnd/>
          </a:ln>
        </p:spPr>
      </p:pic>
      <p:sp>
        <p:nvSpPr>
          <p:cNvPr id="5" name="Retângulo 4"/>
          <p:cNvSpPr/>
          <p:nvPr/>
        </p:nvSpPr>
        <p:spPr>
          <a:xfrm>
            <a:off x="1726279" y="188640"/>
            <a:ext cx="6722739" cy="646331"/>
          </a:xfrm>
          <a:prstGeom prst="rect">
            <a:avLst/>
          </a:prstGeom>
        </p:spPr>
        <p:txBody>
          <a:bodyPr wrap="none">
            <a:spAutoFit/>
          </a:bodyPr>
          <a:lstStyle/>
          <a:p>
            <a:pPr algn="ctr"/>
            <a:r>
              <a:rPr lang="pt-BR" sz="3600" b="1" dirty="0" smtClean="0">
                <a:effectLst>
                  <a:outerShdw blurRad="38100" dist="38100" dir="2700000" algn="tl">
                    <a:srgbClr val="000000">
                      <a:alpha val="43137"/>
                    </a:srgbClr>
                  </a:outerShdw>
                </a:effectLst>
              </a:rPr>
              <a:t>Só Cristo que cuidará dos 144 mil?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guel, o arcanjo— Quem é ele?"/>
          <p:cNvPicPr>
            <a:picLocks noChangeAspect="1" noChangeArrowheads="1"/>
          </p:cNvPicPr>
          <p:nvPr/>
        </p:nvPicPr>
        <p:blipFill>
          <a:blip r:embed="rId2" cstate="print"/>
          <a:srcRect/>
          <a:stretch>
            <a:fillRect/>
          </a:stretch>
        </p:blipFill>
        <p:spPr bwMode="auto">
          <a:xfrm>
            <a:off x="0" y="0"/>
            <a:ext cx="9144000" cy="4572000"/>
          </a:xfrm>
          <a:prstGeom prst="rect">
            <a:avLst/>
          </a:prstGeom>
          <a:noFill/>
        </p:spPr>
      </p:pic>
      <p:sp>
        <p:nvSpPr>
          <p:cNvPr id="4" name="Retângulo 3"/>
          <p:cNvSpPr/>
          <p:nvPr/>
        </p:nvSpPr>
        <p:spPr>
          <a:xfrm>
            <a:off x="251520" y="4725144"/>
            <a:ext cx="8640960" cy="1938992"/>
          </a:xfrm>
          <a:prstGeom prst="rect">
            <a:avLst/>
          </a:prstGeom>
        </p:spPr>
        <p:txBody>
          <a:bodyPr wrap="square">
            <a:spAutoFit/>
          </a:bodyPr>
          <a:lstStyle/>
          <a:p>
            <a:pPr algn="ctr"/>
            <a:r>
              <a:rPr lang="pt-BR" sz="4000" b="1" i="1" dirty="0" smtClean="0"/>
              <a:t>Jesus estará aqui porque de acordo com o espírito de profecia, Ele é o comandante dos Exércitos Celestiais!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03648" y="746701"/>
            <a:ext cx="7560840" cy="954107"/>
          </a:xfrm>
          <a:prstGeom prst="rect">
            <a:avLst/>
          </a:prstGeom>
        </p:spPr>
        <p:txBody>
          <a:bodyPr wrap="square">
            <a:spAutoFit/>
          </a:bodyPr>
          <a:lstStyle/>
          <a:p>
            <a:pPr algn="ctr"/>
            <a:r>
              <a:rPr lang="pt-BR" sz="2800" b="1" i="1" dirty="0" smtClean="0"/>
              <a:t>História da Redenção, pág. 13</a:t>
            </a:r>
          </a:p>
          <a:p>
            <a:pPr algn="ctr"/>
            <a:r>
              <a:rPr lang="pt-BR" sz="2800" b="1" i="1" dirty="0" smtClean="0"/>
              <a:t>Capítulo 1 — “A queda de Lúcifer”</a:t>
            </a:r>
          </a:p>
        </p:txBody>
      </p:sp>
      <p:sp>
        <p:nvSpPr>
          <p:cNvPr id="5" name="Retângulo 4"/>
          <p:cNvSpPr/>
          <p:nvPr/>
        </p:nvSpPr>
        <p:spPr>
          <a:xfrm>
            <a:off x="179512" y="1800952"/>
            <a:ext cx="8836208" cy="5016758"/>
          </a:xfrm>
          <a:prstGeom prst="rect">
            <a:avLst/>
          </a:prstGeom>
        </p:spPr>
        <p:txBody>
          <a:bodyPr wrap="square">
            <a:spAutoFit/>
          </a:bodyPr>
          <a:lstStyle/>
          <a:p>
            <a:pPr fontAlgn="base"/>
            <a:r>
              <a:rPr lang="pt-BR" sz="2900" dirty="0" smtClean="0"/>
              <a:t>“</a:t>
            </a:r>
            <a:r>
              <a:rPr lang="pt-BR" sz="3200" u="sng" dirty="0" smtClean="0"/>
              <a:t>O grande Criador convocou os exércitos celestiais </a:t>
            </a:r>
            <a:r>
              <a:rPr lang="pt-BR" sz="3200" dirty="0" smtClean="0"/>
              <a:t>para, na presença de todos os anjos, </a:t>
            </a:r>
            <a:r>
              <a:rPr lang="pt-BR" sz="3200" u="sng" dirty="0" smtClean="0"/>
              <a:t>conferir honra especial a Seu Filho</a:t>
            </a:r>
            <a:r>
              <a:rPr lang="pt-BR" sz="3200" dirty="0" smtClean="0"/>
              <a:t>... </a:t>
            </a:r>
            <a:r>
              <a:rPr lang="pt-BR" sz="3200" u="sng" dirty="0" smtClean="0"/>
              <a:t>Seu Filho foi por Ele investido com autoridade para comandar os exércitos celestiais</a:t>
            </a:r>
            <a:r>
              <a:rPr lang="pt-BR" sz="3200" dirty="0" smtClean="0"/>
              <a:t>. Especialmente devia Seu Filho trabalhar em união com Ele na projetada criação da Terra e de cada ser vivente que devia existir sobre ela. O Filho levaria a cabo Sua vontade e Seus propósitos, mas nada faria por Si mesmo. A vontade do Pai seria realizada </a:t>
            </a:r>
            <a:r>
              <a:rPr lang="pt-BR" sz="3200" dirty="0" err="1" smtClean="0"/>
              <a:t>nEle</a:t>
            </a:r>
            <a:r>
              <a:rPr lang="pt-BR" sz="3200" dirty="0" smtClean="0"/>
              <a:t>.</a:t>
            </a:r>
            <a:endParaRPr lang="pt-BR" sz="2900" dirty="0"/>
          </a:p>
        </p:txBody>
      </p:sp>
      <p:sp>
        <p:nvSpPr>
          <p:cNvPr id="2050" name="AutoShape 2" descr="Testemunhos Seletos 1 (TS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 name="Retângulo 5"/>
          <p:cNvSpPr/>
          <p:nvPr/>
        </p:nvSpPr>
        <p:spPr>
          <a:xfrm>
            <a:off x="1187624" y="188640"/>
            <a:ext cx="8106899" cy="584775"/>
          </a:xfrm>
          <a:prstGeom prst="rect">
            <a:avLst/>
          </a:prstGeom>
        </p:spPr>
        <p:txBody>
          <a:bodyPr wrap="none">
            <a:spAutoFit/>
          </a:bodyPr>
          <a:lstStyle/>
          <a:p>
            <a:r>
              <a:rPr lang="pt-BR" sz="3200" b="1" dirty="0" smtClean="0">
                <a:effectLst>
                  <a:outerShdw blurRad="38100" dist="38100" dir="2700000" algn="tl">
                    <a:srgbClr val="000000">
                      <a:alpha val="43137"/>
                    </a:srgbClr>
                  </a:outerShdw>
                </a:effectLst>
              </a:rPr>
              <a:t>Jesus é o comandante dos Exércitos Celestiais?</a:t>
            </a:r>
          </a:p>
        </p:txBody>
      </p:sp>
      <p:pic>
        <p:nvPicPr>
          <p:cNvPr id="1026" name="Picture 2" descr="História da Redenção - CPB | Editora de Livros e Revistas da ..."/>
          <p:cNvPicPr>
            <a:picLocks noChangeAspect="1" noChangeArrowheads="1"/>
          </p:cNvPicPr>
          <p:nvPr/>
        </p:nvPicPr>
        <p:blipFill>
          <a:blip r:embed="rId2" cstate="print"/>
          <a:srcRect/>
          <a:stretch>
            <a:fillRect/>
          </a:stretch>
        </p:blipFill>
        <p:spPr bwMode="auto">
          <a:xfrm>
            <a:off x="0" y="-1"/>
            <a:ext cx="1187624" cy="1781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Testemunhos Seletos 1 (TS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Picture 2" descr="Josué 5:1-15 - O ENCONTRO DE JESUS COM JOSUÉ. ~ JAMAIS DESISTA!"/>
          <p:cNvPicPr>
            <a:picLocks noChangeAspect="1" noChangeArrowheads="1"/>
          </p:cNvPicPr>
          <p:nvPr/>
        </p:nvPicPr>
        <p:blipFill>
          <a:blip r:embed="rId2" cstate="print"/>
          <a:srcRect t="9496" r="41146"/>
          <a:stretch>
            <a:fillRect/>
          </a:stretch>
        </p:blipFill>
        <p:spPr bwMode="auto">
          <a:xfrm>
            <a:off x="5318584" y="1426028"/>
            <a:ext cx="3851920" cy="4695177"/>
          </a:xfrm>
          <a:prstGeom prst="rect">
            <a:avLst/>
          </a:prstGeom>
          <a:noFill/>
        </p:spPr>
      </p:pic>
      <p:pic>
        <p:nvPicPr>
          <p:cNvPr id="3" name="Picture 4" descr="Josué 5:13-15 - O comandante do exército do SENHOR. | O CÓDIGO DA ..."/>
          <p:cNvPicPr>
            <a:picLocks noChangeAspect="1" noChangeArrowheads="1"/>
          </p:cNvPicPr>
          <p:nvPr/>
        </p:nvPicPr>
        <p:blipFill>
          <a:blip r:embed="rId3" cstate="print"/>
          <a:srcRect/>
          <a:stretch>
            <a:fillRect/>
          </a:stretch>
        </p:blipFill>
        <p:spPr bwMode="auto">
          <a:xfrm>
            <a:off x="0" y="1427275"/>
            <a:ext cx="5343525" cy="4695825"/>
          </a:xfrm>
          <a:prstGeom prst="rect">
            <a:avLst/>
          </a:prstGeom>
          <a:noFill/>
        </p:spPr>
      </p:pic>
      <p:sp>
        <p:nvSpPr>
          <p:cNvPr id="8" name="Título 1"/>
          <p:cNvSpPr>
            <a:spLocks noGrp="1"/>
          </p:cNvSpPr>
          <p:nvPr>
            <p:ph type="title"/>
          </p:nvPr>
        </p:nvSpPr>
        <p:spPr>
          <a:xfrm>
            <a:off x="457200" y="188640"/>
            <a:ext cx="8229600" cy="1143000"/>
          </a:xfrm>
        </p:spPr>
        <p:txBody>
          <a:bodyPr>
            <a:normAutofit fontScale="90000"/>
          </a:bodyPr>
          <a:lstStyle/>
          <a:p>
            <a:r>
              <a:rPr lang="pt-BR" dirty="0" smtClean="0"/>
              <a:t>Outro episódio de Jesus aparecendo para proteger os seus!</a:t>
            </a:r>
            <a:endParaRPr lang="pt-BR" dirty="0"/>
          </a:p>
        </p:txBody>
      </p:sp>
      <p:sp>
        <p:nvSpPr>
          <p:cNvPr id="9" name="Retângulo 8"/>
          <p:cNvSpPr/>
          <p:nvPr/>
        </p:nvSpPr>
        <p:spPr>
          <a:xfrm>
            <a:off x="0" y="3592175"/>
            <a:ext cx="9144000"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500" dirty="0" smtClean="0"/>
              <a:t>A mesma ordem dada a Moisés em </a:t>
            </a:r>
            <a:r>
              <a:rPr lang="pt-BR" sz="2500" dirty="0" err="1" smtClean="0"/>
              <a:t>Horebe</a:t>
            </a:r>
            <a:r>
              <a:rPr lang="pt-BR" sz="2500" dirty="0" smtClean="0"/>
              <a:t>: “Descalça os sapatos de teus pés, porque o lugar em que estás é santo” (Josué 5:13-15), revelou o verdadeiro caráter do estranho misterioso. </a:t>
            </a:r>
            <a:r>
              <a:rPr lang="pt-BR" sz="2500" u="sng" dirty="0" smtClean="0"/>
              <a:t>Era Cristo, o exaltado Ser</a:t>
            </a:r>
            <a:r>
              <a:rPr lang="pt-BR" sz="2500" dirty="0" smtClean="0"/>
              <a:t>, que estava em pé diante do chefe de Israel. Tomado de assombro, Josué caiu sobre seu rosto e adorou; e ouviu esta segurança: “Tenho dado na tua mão a Jericó e ao seu rei, os seus valentes e valorosos” (Josué 6:2); e recebeu instruções para a tomada da cidade.</a:t>
            </a:r>
            <a:r>
              <a:rPr lang="pt-BR" sz="2500" dirty="0" smtClean="0">
                <a:solidFill>
                  <a:schemeClr val="bg1"/>
                </a:solidFill>
              </a:rPr>
              <a:t> </a:t>
            </a:r>
            <a:r>
              <a:rPr lang="pt-BR" sz="2400" b="1" dirty="0" smtClean="0">
                <a:solidFill>
                  <a:schemeClr val="bg1"/>
                </a:solidFill>
              </a:rPr>
              <a:t>—</a:t>
            </a:r>
            <a:r>
              <a:rPr lang="pt-BR" sz="2500" b="1" dirty="0" smtClean="0"/>
              <a:t> Patriarcas e Profetas, pag. 357</a:t>
            </a:r>
            <a:endParaRPr lang="pt-BR"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116632"/>
            <a:ext cx="7560840" cy="1570186"/>
          </a:xfrm>
        </p:spPr>
        <p:txBody>
          <a:bodyPr>
            <a:normAutofit fontScale="90000"/>
          </a:bodyPr>
          <a:lstStyle/>
          <a:p>
            <a:r>
              <a:rPr lang="pt-BR" b="1" i="1" dirty="0" smtClean="0"/>
              <a:t>A verdade sobre os anjos, pag. 272, cap. “Os Anjos na Crise Final”</a:t>
            </a:r>
            <a:endParaRPr lang="pt-BR" b="1" i="1" dirty="0"/>
          </a:p>
        </p:txBody>
      </p:sp>
      <p:sp>
        <p:nvSpPr>
          <p:cNvPr id="3" name="Título 1"/>
          <p:cNvSpPr txBox="1">
            <a:spLocks/>
          </p:cNvSpPr>
          <p:nvPr/>
        </p:nvSpPr>
        <p:spPr>
          <a:xfrm>
            <a:off x="323528" y="1988840"/>
            <a:ext cx="8301608" cy="4752528"/>
          </a:xfrm>
          <a:prstGeom prst="rect">
            <a:avLst/>
          </a:prstGeom>
        </p:spPr>
        <p:txBody>
          <a:bodyPr vert="horz" lIns="91440" tIns="45720" rIns="91440" bIns="45720" rtlCol="0" anchor="ctr">
            <a:noAutofit/>
          </a:bodyPr>
          <a:lstStyle/>
          <a:p>
            <a:pPr lvl="0" algn="just">
              <a:spcBef>
                <a:spcPct val="0"/>
              </a:spcBef>
            </a:pPr>
            <a:r>
              <a:rPr lang="pt-BR" sz="2900" u="sng" dirty="0" smtClean="0"/>
              <a:t>No dia da atroz prova</a:t>
            </a:r>
            <a:r>
              <a:rPr lang="pt-BR" sz="2900" dirty="0" smtClean="0"/>
              <a:t>, [Cristo] dirá: “Vai, povo, </a:t>
            </a:r>
            <a:r>
              <a:rPr lang="pt-BR" sz="2900" u="sng" dirty="0" smtClean="0"/>
              <a:t>povo Meu, entra nos teus quartos e fecha as tuas portas </a:t>
            </a:r>
            <a:r>
              <a:rPr lang="pt-BR" sz="2900" dirty="0" smtClean="0"/>
              <a:t>sobre ti; esconde-te só por um momento, até que passe a ira.” Isaías 26:20. </a:t>
            </a:r>
            <a:r>
              <a:rPr lang="pt-BR" sz="2900" u="sng" dirty="0" smtClean="0"/>
              <a:t>Quais são os quartos</a:t>
            </a:r>
            <a:r>
              <a:rPr lang="pt-BR" sz="2900" dirty="0" smtClean="0"/>
              <a:t> nos quais deve </a:t>
            </a:r>
            <a:r>
              <a:rPr lang="pt-BR" sz="2900" u="sng" dirty="0" smtClean="0"/>
              <a:t>o povo esconder-se</a:t>
            </a:r>
            <a:r>
              <a:rPr lang="pt-BR" sz="2900" dirty="0" smtClean="0"/>
              <a:t>? São </a:t>
            </a:r>
            <a:r>
              <a:rPr lang="pt-BR" sz="2900" u="sng" dirty="0" smtClean="0"/>
              <a:t>a proteção de Cristo e dos santos anjos</a:t>
            </a:r>
            <a:r>
              <a:rPr lang="pt-BR" sz="2900" dirty="0" smtClean="0"/>
              <a:t>. O povo de Deus não estará, nessa oportunidade, em um único lugar. Formará diferentes grupos em todas as partes do mundo. — </a:t>
            </a:r>
            <a:r>
              <a:rPr lang="pt-BR" sz="2900" b="1" dirty="0" err="1" smtClean="0"/>
              <a:t>Historical</a:t>
            </a:r>
            <a:r>
              <a:rPr lang="pt-BR" sz="2900" b="1" dirty="0" smtClean="0"/>
              <a:t> Sketches </a:t>
            </a:r>
            <a:r>
              <a:rPr lang="pt-BR" sz="2900" b="1" dirty="0" err="1" smtClean="0"/>
              <a:t>of</a:t>
            </a:r>
            <a:r>
              <a:rPr lang="pt-BR" sz="2900" b="1" dirty="0" smtClean="0"/>
              <a:t> </a:t>
            </a:r>
            <a:r>
              <a:rPr lang="pt-BR" sz="2900" b="1" dirty="0" err="1" smtClean="0"/>
              <a:t>the</a:t>
            </a:r>
            <a:r>
              <a:rPr lang="pt-BR" sz="2900" b="1" dirty="0" smtClean="0"/>
              <a:t> </a:t>
            </a:r>
            <a:r>
              <a:rPr lang="pt-BR" sz="2900" b="1" dirty="0" err="1" smtClean="0"/>
              <a:t>Foreign</a:t>
            </a:r>
            <a:r>
              <a:rPr lang="pt-BR" sz="2900" b="1" dirty="0" smtClean="0"/>
              <a:t> </a:t>
            </a:r>
            <a:r>
              <a:rPr lang="pt-BR" sz="2900" b="1" dirty="0" err="1" smtClean="0"/>
              <a:t>Missions</a:t>
            </a:r>
            <a:r>
              <a:rPr lang="pt-BR" sz="2900" b="1" dirty="0" smtClean="0"/>
              <a:t> </a:t>
            </a:r>
            <a:r>
              <a:rPr lang="pt-BR" sz="2900" b="1" dirty="0" err="1" smtClean="0"/>
              <a:t>of</a:t>
            </a:r>
            <a:r>
              <a:rPr lang="pt-BR" sz="2900" b="1" dirty="0" smtClean="0"/>
              <a:t> </a:t>
            </a:r>
            <a:r>
              <a:rPr lang="pt-BR" sz="2900" b="1" dirty="0" err="1" smtClean="0"/>
              <a:t>the</a:t>
            </a:r>
            <a:r>
              <a:rPr lang="pt-BR" sz="2900" b="1" dirty="0" smtClean="0"/>
              <a:t> </a:t>
            </a:r>
            <a:r>
              <a:rPr lang="pt-BR" sz="2900" b="1" dirty="0" err="1" smtClean="0"/>
              <a:t>Seventh</a:t>
            </a:r>
            <a:r>
              <a:rPr lang="pt-BR" sz="2900" b="1" dirty="0" smtClean="0"/>
              <a:t> Day </a:t>
            </a:r>
            <a:r>
              <a:rPr lang="pt-BR" sz="2900" b="1" dirty="0" err="1" smtClean="0"/>
              <a:t>Adventist</a:t>
            </a:r>
            <a:r>
              <a:rPr lang="pt-BR" sz="2900" b="1" dirty="0" smtClean="0"/>
              <a:t>, 158.</a:t>
            </a:r>
            <a:endParaRPr kumimoji="0" lang="pt-BR" sz="2900" b="1" i="0" u="none" strike="noStrike" kern="1200" cap="none" spc="0" normalizeH="0" baseline="0" noProof="0" dirty="0">
              <a:ln>
                <a:noFill/>
              </a:ln>
              <a:solidFill>
                <a:schemeClr val="tx1"/>
              </a:solidFill>
              <a:effectLst/>
              <a:uLnTx/>
              <a:uFillTx/>
              <a:latin typeface="+mj-lt"/>
              <a:ea typeface="+mj-ea"/>
              <a:cs typeface="+mj-cs"/>
            </a:endParaRPr>
          </a:p>
        </p:txBody>
      </p:sp>
      <p:sp>
        <p:nvSpPr>
          <p:cNvPr id="1028" name="AutoShape 4"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2" name="AutoShape 8"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4" name="AutoShape 10" descr="A verdade Sobre os An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9" name="Imagem 8" descr="A_VERDADE_SOBRE_OS_ANJOS_1257099612B.jpg"/>
          <p:cNvPicPr>
            <a:picLocks noChangeAspect="1"/>
          </p:cNvPicPr>
          <p:nvPr/>
        </p:nvPicPr>
        <p:blipFill>
          <a:blip r:embed="rId2" cstate="print"/>
          <a:stretch>
            <a:fillRect/>
          </a:stretch>
        </p:blipFill>
        <p:spPr>
          <a:xfrm>
            <a:off x="0" y="1"/>
            <a:ext cx="1331640" cy="20567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72760"/>
            <a:ext cx="7488832" cy="634004"/>
          </a:xfrm>
        </p:spPr>
        <p:txBody>
          <a:bodyPr anchor="t">
            <a:normAutofit/>
          </a:bodyPr>
          <a:lstStyle/>
          <a:p>
            <a:r>
              <a:rPr lang="pt-BR" sz="3200" b="1" i="1" dirty="0" smtClean="0"/>
              <a:t>Idem - pág. 275</a:t>
            </a:r>
            <a:endParaRPr lang="pt-BR" sz="3200" b="1" i="1" dirty="0"/>
          </a:p>
        </p:txBody>
      </p:sp>
      <p:sp>
        <p:nvSpPr>
          <p:cNvPr id="1028" name="AutoShape 4"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2" name="AutoShape 8"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4" name="AutoShape 10" descr="A verdade Sobre os An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9" name="Imagem 8" descr="A_VERDADE_SOBRE_OS_ANJOS_1257099612B.jpg"/>
          <p:cNvPicPr>
            <a:picLocks noChangeAspect="1"/>
          </p:cNvPicPr>
          <p:nvPr/>
        </p:nvPicPr>
        <p:blipFill>
          <a:blip r:embed="rId2" cstate="print"/>
          <a:srcRect t="4832" b="34813"/>
          <a:stretch>
            <a:fillRect/>
          </a:stretch>
        </p:blipFill>
        <p:spPr>
          <a:xfrm>
            <a:off x="0" y="0"/>
            <a:ext cx="1206527" cy="1124744"/>
          </a:xfrm>
          <a:prstGeom prst="rect">
            <a:avLst/>
          </a:prstGeom>
        </p:spPr>
      </p:pic>
      <p:sp>
        <p:nvSpPr>
          <p:cNvPr id="3" name="Título 1"/>
          <p:cNvSpPr txBox="1">
            <a:spLocks/>
          </p:cNvSpPr>
          <p:nvPr/>
        </p:nvSpPr>
        <p:spPr>
          <a:xfrm>
            <a:off x="0" y="764704"/>
            <a:ext cx="9144000" cy="6021288"/>
          </a:xfrm>
          <a:prstGeom prst="rect">
            <a:avLst/>
          </a:prstGeom>
        </p:spPr>
        <p:txBody>
          <a:bodyPr vert="horz" lIns="91440" tIns="45720" rIns="91440" bIns="45720" rtlCol="0" anchor="ctr">
            <a:noAutofit/>
          </a:bodyPr>
          <a:lstStyle/>
          <a:p>
            <a:pPr lvl="0" algn="ctr">
              <a:spcBef>
                <a:spcPct val="0"/>
              </a:spcBef>
            </a:pPr>
            <a:r>
              <a:rPr lang="pt-BR" sz="2900" b="1" dirty="0" smtClean="0"/>
              <a:t>       </a:t>
            </a:r>
            <a:r>
              <a:rPr lang="pt-BR" sz="2900" b="1" u="sng" dirty="0" smtClean="0"/>
              <a:t>ANJOS E O DECRETO UNIVERSAL DE MORTE</a:t>
            </a:r>
          </a:p>
          <a:p>
            <a:pPr lvl="0" algn="just">
              <a:spcBef>
                <a:spcPct val="0"/>
              </a:spcBef>
            </a:pPr>
            <a:r>
              <a:rPr lang="pt-BR" sz="2900" u="sng" dirty="0" smtClean="0"/>
              <a:t>Pudessem os homens ver com visão celestial </a:t>
            </a:r>
            <a:r>
              <a:rPr lang="pt-BR" sz="2900" dirty="0" smtClean="0"/>
              <a:t>e </a:t>
            </a:r>
            <a:r>
              <a:rPr lang="pt-BR" sz="2900" u="sng" dirty="0" smtClean="0"/>
              <a:t>contemplariam grupos de anjos magníficos em poder, posicionados em redor daqueles que guardaram a palavra</a:t>
            </a:r>
            <a:r>
              <a:rPr lang="pt-BR" sz="2900" dirty="0" smtClean="0"/>
              <a:t> da paciência de Cristo. Com ternura compassiva, os anjos têm testemunhado sua angústia e ouvido suas orações. </a:t>
            </a:r>
            <a:r>
              <a:rPr lang="pt-BR" sz="2900" u="sng" dirty="0" smtClean="0"/>
              <a:t>Estão à espera da ordem de seu Comandante para os arrancar do perigo</a:t>
            </a:r>
            <a:r>
              <a:rPr lang="pt-BR" sz="2900" dirty="0" smtClean="0"/>
              <a:t>. Mas devem ainda esperar um pouco mais. O povo de Deus deve beber o cálice e ser batizado com o batismo. A própria demora, para eles tão penosa, é a melhor resposta às suas petições. Esforçando-se por esperar confiantemente que o Senhor opere, são levados a exercitar a fé, esperança e paciência, que muito pouco foram exercitadas durante sua experiência religiosa. ... </a:t>
            </a:r>
            <a:endParaRPr kumimoji="0" lang="pt-BR" sz="29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u38urWSxp_I/maxresdefault.jpg"/>
          <p:cNvPicPr>
            <a:picLocks noChangeAspect="1" noChangeArrowheads="1"/>
          </p:cNvPicPr>
          <p:nvPr/>
        </p:nvPicPr>
        <p:blipFill>
          <a:blip r:embed="rId2" cstate="print"/>
          <a:srcRect/>
          <a:stretch>
            <a:fillRect/>
          </a:stretch>
        </p:blipFill>
        <p:spPr bwMode="auto">
          <a:xfrm>
            <a:off x="0" y="0"/>
            <a:ext cx="9144000" cy="5143501"/>
          </a:xfrm>
          <a:prstGeom prst="rect">
            <a:avLst/>
          </a:prstGeom>
          <a:noFill/>
        </p:spPr>
      </p:pic>
      <p:pic>
        <p:nvPicPr>
          <p:cNvPr id="1028" name="Picture 4" descr="https://3.bp.blogspot.com/_-4ZTioUaah0/TOOSoX5A-wI/AAAAAAAACBQ/jRhoBw7SKnU/s400/parabola_talentos.jpg"/>
          <p:cNvPicPr>
            <a:picLocks noChangeAspect="1" noChangeArrowheads="1"/>
          </p:cNvPicPr>
          <p:nvPr/>
        </p:nvPicPr>
        <p:blipFill>
          <a:blip r:embed="rId3" cstate="print"/>
          <a:srcRect/>
          <a:stretch>
            <a:fillRect/>
          </a:stretch>
        </p:blipFill>
        <p:spPr bwMode="auto">
          <a:xfrm>
            <a:off x="5148064" y="2262672"/>
            <a:ext cx="3995936" cy="4595328"/>
          </a:xfrm>
          <a:prstGeom prst="rect">
            <a:avLst/>
          </a:prstGeom>
          <a:noFill/>
        </p:spPr>
      </p:pic>
      <p:sp>
        <p:nvSpPr>
          <p:cNvPr id="4" name="CaixaDeTexto 3"/>
          <p:cNvSpPr txBox="1"/>
          <p:nvPr/>
        </p:nvSpPr>
        <p:spPr>
          <a:xfrm>
            <a:off x="7360" y="5070663"/>
            <a:ext cx="5184576" cy="1815882"/>
          </a:xfrm>
          <a:prstGeom prst="rect">
            <a:avLst/>
          </a:prstGeom>
          <a:noFill/>
        </p:spPr>
        <p:txBody>
          <a:bodyPr wrap="square" rtlCol="0">
            <a:spAutoFit/>
          </a:bodyPr>
          <a:lstStyle/>
          <a:p>
            <a:pPr algn="ctr"/>
            <a:r>
              <a:rPr lang="pt-BR" sz="2800" dirty="0" smtClean="0"/>
              <a:t>Essa parábola contada por Jesus, bem compreendida, </a:t>
            </a:r>
            <a:r>
              <a:rPr lang="pt-BR" sz="2800" u="sng" dirty="0" smtClean="0"/>
              <a:t>contém uma revelação mais profunda</a:t>
            </a:r>
            <a:r>
              <a:rPr lang="pt-BR" sz="2800" dirty="0" smtClean="0"/>
              <a:t> do que a obtida numa leitura superficial.</a:t>
            </a:r>
            <a:endParaRPr lang="pt-BR" sz="2800" dirty="0"/>
          </a:p>
        </p:txBody>
      </p:sp>
      <p:sp>
        <p:nvSpPr>
          <p:cNvPr id="5" name="Retângulo 4"/>
          <p:cNvSpPr/>
          <p:nvPr/>
        </p:nvSpPr>
        <p:spPr>
          <a:xfrm>
            <a:off x="-127991" y="3367152"/>
            <a:ext cx="5564087" cy="1862048"/>
          </a:xfrm>
          <a:prstGeom prst="rect">
            <a:avLst/>
          </a:prstGeom>
        </p:spPr>
        <p:txBody>
          <a:bodyPr wrap="none">
            <a:spAutoFit/>
          </a:bodyPr>
          <a:lstStyle/>
          <a:p>
            <a:r>
              <a:rPr lang="pt-BR"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Parábola</a:t>
            </a:r>
            <a:endParaRPr lang="pt-BR"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lh6.googleusercontent.com/proxy/HZAj9fIDQNW8wMtzSY6UUiFvJUUs0MGy0BnM-XuDO7929YDlpeN7teiUpgiMus7OI7Qr1_RkQhlhGkqIqvSd4E8_G6Jv1T78oDuw7rU2uzD0eiHKh_uUDiXfH6RWqpR0OqZTrruucUkvHZtZ5oUedLY"/>
          <p:cNvPicPr>
            <a:picLocks noChangeAspect="1" noChangeArrowheads="1"/>
          </p:cNvPicPr>
          <p:nvPr/>
        </p:nvPicPr>
        <p:blipFill>
          <a:blip r:embed="rId2" cstate="print"/>
          <a:srcRect/>
          <a:stretch>
            <a:fillRect/>
          </a:stretch>
        </p:blipFill>
        <p:spPr bwMode="auto">
          <a:xfrm>
            <a:off x="251520" y="2867004"/>
            <a:ext cx="4876800" cy="3667126"/>
          </a:xfrm>
          <a:prstGeom prst="rect">
            <a:avLst/>
          </a:prstGeom>
          <a:noFill/>
        </p:spPr>
      </p:pic>
      <p:sp>
        <p:nvSpPr>
          <p:cNvPr id="14337" name="Rectangle 1"/>
          <p:cNvSpPr>
            <a:spLocks noChangeArrowheads="1"/>
          </p:cNvSpPr>
          <p:nvPr/>
        </p:nvSpPr>
        <p:spPr bwMode="auto">
          <a:xfrm>
            <a:off x="251520" y="332656"/>
            <a:ext cx="8604448" cy="22159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u="sng" dirty="0" smtClean="0"/>
              <a:t>receber um reino</a:t>
            </a:r>
            <a:r>
              <a:rPr lang="pt-BR" sz="2800" dirty="0" smtClean="0"/>
              <a:t> </a:t>
            </a:r>
            <a:r>
              <a:rPr lang="pt-BR" sz="2800" u="sng" dirty="0" smtClean="0"/>
              <a:t>e </a:t>
            </a:r>
            <a:r>
              <a:rPr lang="pt-BR" sz="2800" b="1" u="sng" dirty="0" smtClean="0"/>
              <a:t>retornar</a:t>
            </a:r>
            <a:r>
              <a:rPr lang="pt-BR" sz="2800" dirty="0" smtClean="0"/>
              <a:t>. </a:t>
            </a:r>
          </a:p>
          <a:p>
            <a:r>
              <a:rPr lang="pt-BR" sz="2800" b="1" dirty="0" smtClean="0"/>
              <a:t>v. 13 - </a:t>
            </a:r>
            <a:r>
              <a:rPr lang="pt-BR" sz="2800" dirty="0" smtClean="0"/>
              <a:t>E ele </a:t>
            </a:r>
            <a:r>
              <a:rPr lang="pt-BR" sz="2800" u="sng" dirty="0" smtClean="0"/>
              <a:t>chamando os seus dez servos</a:t>
            </a:r>
            <a:r>
              <a:rPr lang="pt-BR" sz="2800" dirty="0" smtClean="0"/>
              <a:t>, deu-lhes dez minas, e disse-lhes: </a:t>
            </a:r>
            <a:r>
              <a:rPr lang="pt-BR" sz="2800" u="sng" dirty="0" smtClean="0"/>
              <a:t>Negociai até que eu venha</a:t>
            </a:r>
            <a:r>
              <a:rPr lang="pt-BR" sz="2800" dirty="0" smtClean="0"/>
              <a:t>.</a:t>
            </a:r>
            <a:endParaRPr lang="pt-BR" sz="2800" dirty="0"/>
          </a:p>
        </p:txBody>
      </p:sp>
      <p:cxnSp>
        <p:nvCxnSpPr>
          <p:cNvPr id="4" name="Conector de seta reta 3"/>
          <p:cNvCxnSpPr/>
          <p:nvPr/>
        </p:nvCxnSpPr>
        <p:spPr>
          <a:xfrm>
            <a:off x="7341444" y="1598996"/>
            <a:ext cx="0" cy="12539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0" y="2780928"/>
            <a:ext cx="2627784" cy="646331"/>
          </a:xfrm>
          <a:prstGeom prst="rect">
            <a:avLst/>
          </a:prstGeom>
        </p:spPr>
        <p:txBody>
          <a:bodyPr wrap="square">
            <a:spAutoFit/>
          </a:bodyPr>
          <a:lstStyle/>
          <a:p>
            <a:pPr lvl="0" indent="180975" algn="just" eaLnBrk="0" fontAlgn="base" hangingPunct="0">
              <a:spcBef>
                <a:spcPct val="0"/>
              </a:spcBef>
              <a:spcAft>
                <a:spcPct val="0"/>
              </a:spcAft>
            </a:pPr>
            <a:r>
              <a:rPr lang="pt-BR" sz="3600" u="sng" dirty="0" smtClean="0">
                <a:latin typeface="Calibri" pitchFamily="34" charset="0"/>
                <a:ea typeface="Calibri" pitchFamily="34" charset="0"/>
                <a:cs typeface="Calibri" pitchFamily="34" charset="0"/>
              </a:rPr>
              <a:t>Explicação:</a:t>
            </a:r>
          </a:p>
        </p:txBody>
      </p:sp>
      <p:sp>
        <p:nvSpPr>
          <p:cNvPr id="6" name="Retângulo 5"/>
          <p:cNvSpPr/>
          <p:nvPr/>
        </p:nvSpPr>
        <p:spPr>
          <a:xfrm>
            <a:off x="5292080" y="2780928"/>
            <a:ext cx="3600400" cy="4031873"/>
          </a:xfrm>
          <a:prstGeom prst="rect">
            <a:avLst/>
          </a:prstGeom>
        </p:spPr>
        <p:txBody>
          <a:bodyPr wrap="square">
            <a:spAutoFit/>
          </a:bodyPr>
          <a:lstStyle/>
          <a:p>
            <a:pPr lvl="0" indent="180975" algn="ctr" eaLnBrk="0" fontAlgn="base" hangingPunct="0">
              <a:spcBef>
                <a:spcPct val="0"/>
              </a:spcBef>
              <a:spcAft>
                <a:spcPct val="0"/>
              </a:spcAft>
            </a:pPr>
            <a:r>
              <a:rPr lang="pt-BR" sz="3200" u="sng" dirty="0" smtClean="0">
                <a:latin typeface="Calibri" pitchFamily="34" charset="0"/>
                <a:ea typeface="Calibri" pitchFamily="34" charset="0"/>
                <a:cs typeface="Calibri" pitchFamily="34" charset="0"/>
              </a:rPr>
              <a:t>Esse retorno é o de Dan. 12.1 e não o da 2° vinda visível com poder e grande glória. </a:t>
            </a:r>
          </a:p>
          <a:p>
            <a:pPr lvl="0" indent="180975" algn="ctr" eaLnBrk="0" fontAlgn="base" hangingPunct="0">
              <a:spcBef>
                <a:spcPct val="0"/>
              </a:spcBef>
              <a:spcAft>
                <a:spcPct val="0"/>
              </a:spcAft>
            </a:pPr>
            <a:r>
              <a:rPr lang="pt-BR" sz="3200" u="sng" dirty="0" smtClean="0">
                <a:latin typeface="Calibri" pitchFamily="34" charset="0"/>
                <a:ea typeface="Calibri" pitchFamily="34" charset="0"/>
                <a:cs typeface="Calibri" pitchFamily="34" charset="0"/>
              </a:rPr>
              <a:t>Comprovaremos nos próximos detalhes...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683965"/>
            <a:ext cx="8820472" cy="954107"/>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Ao chegar no céu, Cristo reina com Seu Pai no trono do domínio universal. </a:t>
            </a:r>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nobre</a:t>
            </a:r>
            <a:r>
              <a:rPr lang="pt-BR" sz="2800" dirty="0" smtClean="0"/>
              <a:t> </a:t>
            </a:r>
            <a:r>
              <a:rPr lang="pt-BR" sz="2800" b="1" u="sng" dirty="0" smtClean="0"/>
              <a:t>partiu para uma terra distante</a:t>
            </a:r>
            <a:r>
              <a:rPr lang="pt-BR" sz="2800" b="1" dirty="0" smtClean="0"/>
              <a:t>, para </a:t>
            </a:r>
            <a:r>
              <a:rPr lang="pt-BR" sz="2800" b="1" u="sng" dirty="0" smtClean="0"/>
              <a:t>receber um reino</a:t>
            </a:r>
            <a:r>
              <a:rPr lang="pt-BR" sz="2800" dirty="0" smtClean="0"/>
              <a:t>...</a:t>
            </a:r>
          </a:p>
        </p:txBody>
      </p:sp>
      <p:sp>
        <p:nvSpPr>
          <p:cNvPr id="9" name="Retângulo 8"/>
          <p:cNvSpPr/>
          <p:nvPr/>
        </p:nvSpPr>
        <p:spPr>
          <a:xfrm>
            <a:off x="0" y="6054387"/>
            <a:ext cx="91440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pt-BR" sz="2400" dirty="0" smtClean="0">
                <a:solidFill>
                  <a:schemeClr val="tx1"/>
                </a:solidFill>
              </a:rPr>
              <a:t>Apoc 3:21</a:t>
            </a:r>
            <a:r>
              <a:rPr lang="pt-BR" sz="2400" dirty="0" smtClean="0"/>
              <a:t> “Ao que vencer lhe concederei que se assente comigo no meu trono; assim como eu venci, e me assentei com meu Pai no seu trono.”</a:t>
            </a:r>
            <a:endParaRPr lang="pt-BR" sz="2400" dirty="0"/>
          </a:p>
        </p:txBody>
      </p:sp>
      <p:pic>
        <p:nvPicPr>
          <p:cNvPr id="18434" name="Picture 2" descr="Tradução para o português: - ppt carregar"/>
          <p:cNvPicPr>
            <a:picLocks noChangeAspect="1" noChangeArrowheads="1"/>
          </p:cNvPicPr>
          <p:nvPr/>
        </p:nvPicPr>
        <p:blipFill>
          <a:blip r:embed="rId2" cstate="print"/>
          <a:srcRect l="45398" t="12797" r="10305" b="47828"/>
          <a:stretch>
            <a:fillRect/>
          </a:stretch>
        </p:blipFill>
        <p:spPr bwMode="auto">
          <a:xfrm>
            <a:off x="0" y="2852936"/>
            <a:ext cx="4449594" cy="2966396"/>
          </a:xfrm>
          <a:prstGeom prst="rect">
            <a:avLst/>
          </a:prstGeom>
          <a:noFill/>
        </p:spPr>
      </p:pic>
      <p:sp>
        <p:nvSpPr>
          <p:cNvPr id="10" name="Retângulo 9"/>
          <p:cNvSpPr/>
          <p:nvPr/>
        </p:nvSpPr>
        <p:spPr>
          <a:xfrm>
            <a:off x="4355976" y="2388944"/>
            <a:ext cx="457200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400" dirty="0" smtClean="0"/>
              <a:t>Efésios 1:20, 21. Esse poder ele exerceu em Cristo, ressuscitando-o dos mortos e fazendo-o assentar-se à sua direita, nas regiões celestiais, muito acima de todo governo e autoridade, poder e domínio, e de todo nome que se possa mencionar, não apenas nesta era, mas também na que há de vir.</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60648"/>
            <a:ext cx="7772400" cy="1470025"/>
          </a:xfrm>
        </p:spPr>
        <p:txBody>
          <a:bodyPr/>
          <a:lstStyle/>
          <a:p>
            <a:r>
              <a:rPr lang="pt-BR" b="1" u="sng" dirty="0" smtClean="0"/>
              <a:t>É importante eu sabe disso?</a:t>
            </a:r>
            <a:br>
              <a:rPr lang="pt-BR" b="1" u="sng" dirty="0" smtClean="0"/>
            </a:br>
            <a:endParaRPr lang="pt-BR" b="1" u="sng" dirty="0"/>
          </a:p>
        </p:txBody>
      </p:sp>
      <p:sp>
        <p:nvSpPr>
          <p:cNvPr id="3" name="Subtítulo 2"/>
          <p:cNvSpPr>
            <a:spLocks noGrp="1"/>
          </p:cNvSpPr>
          <p:nvPr>
            <p:ph type="subTitle" idx="1"/>
          </p:nvPr>
        </p:nvSpPr>
        <p:spPr>
          <a:xfrm>
            <a:off x="251520" y="1075184"/>
            <a:ext cx="8640960" cy="5782816"/>
          </a:xfrm>
        </p:spPr>
        <p:txBody>
          <a:bodyPr>
            <a:noAutofit/>
          </a:bodyPr>
          <a:lstStyle/>
          <a:p>
            <a:r>
              <a:rPr lang="pt-BR" sz="2800" b="1" i="1" dirty="0" smtClean="0">
                <a:solidFill>
                  <a:schemeClr val="tx1"/>
                </a:solidFill>
              </a:rPr>
              <a:t>Deus não revelou tudo.</a:t>
            </a:r>
          </a:p>
          <a:p>
            <a:pPr algn="just"/>
            <a:r>
              <a:rPr lang="pt-BR" sz="2800" u="sng" dirty="0" smtClean="0">
                <a:solidFill>
                  <a:schemeClr val="tx1"/>
                </a:solidFill>
              </a:rPr>
              <a:t>O Senhor tomou todas as providências para nossa felicidade na vida futura...</a:t>
            </a:r>
            <a:r>
              <a:rPr lang="pt-BR" sz="2800" dirty="0" smtClean="0">
                <a:solidFill>
                  <a:schemeClr val="tx1"/>
                </a:solidFill>
              </a:rPr>
              <a:t>  </a:t>
            </a:r>
            <a:r>
              <a:rPr lang="pt-BR" sz="2800" u="sng" dirty="0" smtClean="0">
                <a:solidFill>
                  <a:schemeClr val="tx1"/>
                </a:solidFill>
              </a:rPr>
              <a:t>Assuntos de vital importância foram claramente revelados</a:t>
            </a:r>
            <a:r>
              <a:rPr lang="pt-BR" sz="2800" dirty="0" smtClean="0">
                <a:solidFill>
                  <a:schemeClr val="tx1"/>
                </a:solidFill>
              </a:rPr>
              <a:t> na Palavra de Deus. Esses assuntos são dignos de nossa mais profunda reflexão. </a:t>
            </a:r>
            <a:r>
              <a:rPr lang="pt-BR" sz="2800" u="sng" dirty="0" smtClean="0">
                <a:solidFill>
                  <a:schemeClr val="tx1"/>
                </a:solidFill>
              </a:rPr>
              <a:t>Mas não devemos pesquisar assuntos sobre que Deus silenciou</a:t>
            </a:r>
            <a:r>
              <a:rPr lang="pt-BR" sz="2800" dirty="0" smtClean="0">
                <a:solidFill>
                  <a:schemeClr val="tx1"/>
                </a:solidFill>
              </a:rPr>
              <a:t>. Alguns têm apresentado a especulação de que os remidos não terão cabelos grisalhos. Outras estultas suposições têm sido manifestadas como se fossem coisas de importância. Oxalá Deus ajude Seu povo a pensar racionalmente. Quando surgem questões sobre as quais estamos duvidosos, cumpre-nos perguntar: “Que dizem as Escrituras?” — Mensagens Escolhidas 1:173.</a:t>
            </a:r>
            <a:endParaRPr lang="pt-B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683965"/>
            <a:ext cx="8820472" cy="954107"/>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Mas </a:t>
            </a:r>
            <a:r>
              <a:rPr lang="pt-BR" sz="2800" u="sng" dirty="0" smtClean="0"/>
              <a:t>Ele renuncia (temporariamente) a ESSE TRONO</a:t>
            </a:r>
            <a:r>
              <a:rPr lang="pt-BR" sz="2800" dirty="0" smtClean="0"/>
              <a:t>, ou reino </a:t>
            </a:r>
            <a:r>
              <a:rPr lang="pt-BR" sz="2800" u="sng" dirty="0" smtClean="0"/>
              <a:t>ao voltar</a:t>
            </a:r>
            <a:r>
              <a:rPr lang="pt-BR" sz="2800" dirty="0" smtClean="0"/>
              <a:t> (</a:t>
            </a:r>
            <a:r>
              <a:rPr lang="pt-BR" sz="2800" u="sng" dirty="0" smtClean="0"/>
              <a:t>1 Coríntios 15:24</a:t>
            </a:r>
            <a:r>
              <a:rPr lang="pt-BR" sz="2800" dirty="0" smtClean="0"/>
              <a:t>). </a:t>
            </a:r>
            <a:endParaRPr lang="pt-BR" sz="2800" dirty="0" smtClean="0">
              <a:latin typeface="Calibri" pitchFamily="34" charset="0"/>
              <a:ea typeface="Calibri" pitchFamily="34" charset="0"/>
              <a:cs typeface="Calibri" pitchFamily="34" charset="0"/>
            </a:endParaRPr>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u="sng" dirty="0" smtClean="0"/>
              <a:t>receber um reino</a:t>
            </a:r>
            <a:r>
              <a:rPr lang="pt-BR" sz="2800" dirty="0" smtClean="0"/>
              <a:t> </a:t>
            </a:r>
            <a:r>
              <a:rPr lang="pt-BR" sz="2800" u="sng" dirty="0" smtClean="0"/>
              <a:t>e </a:t>
            </a:r>
            <a:r>
              <a:rPr lang="pt-BR" sz="2800" b="1" u="sng" dirty="0" smtClean="0"/>
              <a:t>retornar</a:t>
            </a:r>
            <a:r>
              <a:rPr lang="pt-BR" sz="2800" dirty="0" smtClean="0"/>
              <a:t>. </a:t>
            </a:r>
          </a:p>
        </p:txBody>
      </p:sp>
      <p:sp>
        <p:nvSpPr>
          <p:cNvPr id="7" name="Retângulo 6"/>
          <p:cNvSpPr/>
          <p:nvPr/>
        </p:nvSpPr>
        <p:spPr>
          <a:xfrm>
            <a:off x="251520" y="5099700"/>
            <a:ext cx="860444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400" b="1" dirty="0" smtClean="0"/>
              <a:t>1 Cor. 15:24 e 25.</a:t>
            </a:r>
            <a:r>
              <a:rPr lang="pt-BR" sz="2400" dirty="0" smtClean="0"/>
              <a:t> Então virá o fim, quando Ele entregar o Reino a Deus, o Pai, depois de ter destruído todo domínio, potestade e poder. Porque </a:t>
            </a:r>
            <a:r>
              <a:rPr lang="pt-BR" sz="2400" u="sng" dirty="0" smtClean="0"/>
              <a:t>é necessário que Ele reine até </a:t>
            </a:r>
            <a:r>
              <a:rPr lang="pt-BR" sz="2400" dirty="0" smtClean="0"/>
              <a:t>que absolutamente todos os </a:t>
            </a:r>
            <a:r>
              <a:rPr lang="pt-BR" sz="2400" u="sng" dirty="0" smtClean="0"/>
              <a:t>seus inimigos sejam prostrados </a:t>
            </a:r>
            <a:r>
              <a:rPr lang="pt-BR" sz="2400" dirty="0" smtClean="0"/>
              <a:t>debaixo de seus pés.</a:t>
            </a:r>
            <a:endParaRPr lang="pt-BR" sz="2400" dirty="0"/>
          </a:p>
        </p:txBody>
      </p:sp>
      <p:cxnSp>
        <p:nvCxnSpPr>
          <p:cNvPr id="8" name="Conector de seta reta 7"/>
          <p:cNvCxnSpPr/>
          <p:nvPr/>
        </p:nvCxnSpPr>
        <p:spPr>
          <a:xfrm>
            <a:off x="7081548" y="1454980"/>
            <a:ext cx="0" cy="11819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251520" y="2694399"/>
            <a:ext cx="8568952"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180975" algn="just" eaLnBrk="0" fontAlgn="base" hangingPunct="0">
              <a:spcBef>
                <a:spcPct val="0"/>
              </a:spcBef>
              <a:spcAft>
                <a:spcPct val="0"/>
              </a:spcAft>
            </a:pPr>
            <a:r>
              <a:rPr lang="pt-BR" sz="2800" dirty="0" smtClean="0">
                <a:solidFill>
                  <a:prstClr val="black"/>
                </a:solidFill>
              </a:rPr>
              <a:t>DETALHE: </a:t>
            </a:r>
            <a:r>
              <a:rPr lang="pt-BR" sz="2800" u="sng" dirty="0" smtClean="0">
                <a:solidFill>
                  <a:prstClr val="black"/>
                </a:solidFill>
              </a:rPr>
              <a:t>Jesus já volta como 1 REI </a:t>
            </a:r>
            <a:r>
              <a:rPr lang="pt-BR" sz="2800" dirty="0" smtClean="0">
                <a:solidFill>
                  <a:prstClr val="black"/>
                </a:solidFill>
              </a:rPr>
              <a:t>(embora não está sentado no seu trono), E como a todo rei EMPOSSADO, </a:t>
            </a:r>
            <a:r>
              <a:rPr lang="pt-BR" sz="2800" u="sng" dirty="0" smtClean="0">
                <a:solidFill>
                  <a:prstClr val="black"/>
                </a:solidFill>
              </a:rPr>
              <a:t>assume as tarefas que lhe cabe: cuidar e proteger os Seus</a:t>
            </a:r>
            <a:r>
              <a:rPr lang="pt-BR" sz="2800" dirty="0" smtClean="0">
                <a:solidFill>
                  <a:prstClr val="black"/>
                </a:solidFill>
              </a:rPr>
              <a:t>; e por estar sobre sua obrigação fazer a justiça, Jesus começa a punir o injusto e os dominadores com pragas.</a:t>
            </a:r>
            <a:endParaRPr lang="pt-BR" sz="2800" dirty="0" smtClean="0">
              <a:solidFill>
                <a:prstClr val="black"/>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829142"/>
            <a:ext cx="8820472" cy="1815882"/>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u="sng" dirty="0" smtClean="0"/>
              <a:t>Então começa Seu reinado</a:t>
            </a:r>
            <a:r>
              <a:rPr lang="pt-BR" sz="2800" dirty="0" smtClean="0"/>
              <a:t>, apresentado no texto, quando Se levanta, ou assume Seu próprio reino, o trono que </a:t>
            </a:r>
            <a:r>
              <a:rPr lang="pt-BR" sz="2800" u="sng" dirty="0" smtClean="0"/>
              <a:t>há muito prometido a Seu pai Davi</a:t>
            </a:r>
            <a:r>
              <a:rPr lang="pt-BR" sz="2800" dirty="0" smtClean="0"/>
              <a:t>, e </a:t>
            </a:r>
            <a:r>
              <a:rPr lang="pt-BR" sz="2800" u="sng" dirty="0" smtClean="0"/>
              <a:t>estabelece um domínio que não terá fim</a:t>
            </a:r>
            <a:r>
              <a:rPr lang="pt-BR" sz="2800" dirty="0" smtClean="0"/>
              <a:t> (Lucas 1: 32, 33). </a:t>
            </a:r>
            <a:endParaRPr lang="pt-BR" sz="2800" dirty="0" smtClean="0">
              <a:latin typeface="Calibri" pitchFamily="34" charset="0"/>
              <a:ea typeface="Calibri" pitchFamily="34" charset="0"/>
              <a:cs typeface="Calibri" pitchFamily="34" charset="0"/>
            </a:endParaRPr>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251520" y="3789040"/>
            <a:ext cx="8568952"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t-BR" sz="2800" dirty="0" smtClean="0"/>
              <a:t>Lucas 1:32 e 33 “Ele será grande e será chamado Filho do Altíssimo. O Senhor Deus lhe dará o trono de seu pai Davi, e ele reinará para sempre sobre o povo de Jacó; seu Reino jamais terá fim”.</a:t>
            </a:r>
            <a:endParaRPr lang="pt-BR" sz="2800" dirty="0"/>
          </a:p>
        </p:txBody>
      </p:sp>
      <p:sp>
        <p:nvSpPr>
          <p:cNvPr id="9" name="Retângulo 8"/>
          <p:cNvSpPr/>
          <p:nvPr/>
        </p:nvSpPr>
        <p:spPr>
          <a:xfrm>
            <a:off x="251520" y="5715253"/>
            <a:ext cx="856895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180975" algn="just" eaLnBrk="0" fontAlgn="base" hangingPunct="0">
              <a:spcBef>
                <a:spcPct val="0"/>
              </a:spcBef>
              <a:spcAft>
                <a:spcPct val="0"/>
              </a:spcAft>
            </a:pPr>
            <a:r>
              <a:rPr lang="pt-BR" sz="2800" dirty="0" smtClean="0">
                <a:solidFill>
                  <a:prstClr val="black"/>
                </a:solidFill>
              </a:rPr>
              <a:t>DETALHE: Como Rei empossado, será que apartir desse momento Ele mudará de roupa para algo mais real?</a:t>
            </a:r>
            <a:endParaRPr lang="pt-BR" sz="2800" dirty="0" smtClean="0">
              <a:solidFill>
                <a:prstClr val="black"/>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620688"/>
            <a:ext cx="8568952" cy="5893921"/>
          </a:xfrm>
          <a:prstGeom prst="rect">
            <a:avLst/>
          </a:prstGeom>
        </p:spPr>
        <p:txBody>
          <a:bodyPr wrap="square">
            <a:spAutoFit/>
          </a:bodyPr>
          <a:lstStyle/>
          <a:p>
            <a:pPr algn="ctr"/>
            <a:r>
              <a:rPr lang="pt-BR" sz="2900" b="1" i="1" dirty="0" smtClean="0"/>
              <a:t>Primeiros Escritos, Cap. A Terceira</a:t>
            </a:r>
          </a:p>
          <a:p>
            <a:pPr algn="ctr"/>
            <a:r>
              <a:rPr lang="pt-BR" sz="2900" b="1" i="1" dirty="0" smtClean="0"/>
              <a:t> Mensagem Encerrada, pág. 280</a:t>
            </a:r>
          </a:p>
          <a:p>
            <a:pPr algn="ctr"/>
            <a:endParaRPr lang="pt-BR" sz="2900" dirty="0" smtClean="0"/>
          </a:p>
          <a:p>
            <a:pPr algn="just"/>
            <a:r>
              <a:rPr lang="pt-BR" sz="2900" dirty="0" smtClean="0"/>
              <a:t>“Cada caso fora decidido para vida ou para morte. Enquanto Jesus estivera ministrando no santuário, o juízo estivera em andamento pelos justos mortos, e a seguir pelos justos vivos. Cristo recebera Seu reino, tendo feito expiação pelo Seu povo, e apagado os seus pecados. Os súditos do reino estavam completos. </a:t>
            </a:r>
            <a:r>
              <a:rPr lang="pt-BR" sz="2900" u="sng" dirty="0" smtClean="0"/>
              <a:t>As bodas do Cordeiro estavam consumadas. E o reino e a grandeza do reino sob todo o Céu foram dados a Jesus e aos herdeiros da salvação, e Jesus deveria reinar como Rei dos reis e Senhor dos senhores</a:t>
            </a:r>
            <a:r>
              <a:rPr lang="pt-BR" sz="2900" dirty="0" smtClean="0"/>
              <a:t>.”</a:t>
            </a:r>
            <a:endParaRPr lang="pt-BR" sz="2900" dirty="0"/>
          </a:p>
        </p:txBody>
      </p:sp>
      <p:pic>
        <p:nvPicPr>
          <p:cNvPr id="1026" name="Picture 2"/>
          <p:cNvPicPr>
            <a:picLocks noChangeAspect="1" noChangeArrowheads="1"/>
          </p:cNvPicPr>
          <p:nvPr/>
        </p:nvPicPr>
        <p:blipFill>
          <a:blip r:embed="rId2" cstate="print"/>
          <a:srcRect/>
          <a:stretch>
            <a:fillRect/>
          </a:stretch>
        </p:blipFill>
        <p:spPr bwMode="auto">
          <a:xfrm>
            <a:off x="1" y="1"/>
            <a:ext cx="1359208" cy="1916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347864" y="1901150"/>
            <a:ext cx="5616624" cy="4832092"/>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Os reinos deste mundo passam a ser “de nosso Senhor e do Seu Cristo”. </a:t>
            </a:r>
            <a:r>
              <a:rPr lang="pt-BR" sz="2800" u="sng" dirty="0" smtClean="0"/>
              <a:t>Ele deixa de lado Suas vestes sacerdotais e veste o manto real</a:t>
            </a:r>
            <a:r>
              <a:rPr lang="pt-BR" sz="2800" dirty="0" smtClean="0"/>
              <a:t>. Terá terminado a obra de misericórdia e o tempo de graça concedido à família humana. Então o que estiver sujo não mais terá esperança de ser purificado; o que estiver santo não mais terá perigo de cair.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As Roupas Sacerdotais e seus significados - [ Profundo e Revelado ]"/>
          <p:cNvPicPr>
            <a:picLocks noChangeAspect="1" noChangeArrowheads="1"/>
          </p:cNvPicPr>
          <p:nvPr/>
        </p:nvPicPr>
        <p:blipFill>
          <a:blip r:embed="rId2" cstate="print"/>
          <a:srcRect l="49679"/>
          <a:stretch>
            <a:fillRect/>
          </a:stretch>
        </p:blipFill>
        <p:spPr bwMode="auto">
          <a:xfrm>
            <a:off x="0" y="2246336"/>
            <a:ext cx="3355132" cy="39909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7648" y="1047502"/>
            <a:ext cx="8712968" cy="5693866"/>
          </a:xfrm>
          <a:prstGeom prst="rect">
            <a:avLst/>
          </a:prstGeom>
        </p:spPr>
        <p:txBody>
          <a:bodyPr wrap="square">
            <a:spAutoFit/>
          </a:bodyPr>
          <a:lstStyle/>
          <a:p>
            <a:pPr algn="ctr"/>
            <a:r>
              <a:rPr lang="pt-BR" sz="2800" b="1" i="1" dirty="0" smtClean="0"/>
              <a:t>          Primeiros Escritos, Cap. </a:t>
            </a:r>
          </a:p>
          <a:p>
            <a:pPr algn="ctr"/>
            <a:r>
              <a:rPr lang="pt-BR" sz="2800" b="1" i="1" dirty="0" smtClean="0"/>
              <a:t>          A Terceira Mensagem Encerrada, pág. 281</a:t>
            </a:r>
          </a:p>
          <a:p>
            <a:pPr algn="just"/>
            <a:r>
              <a:rPr lang="pt-BR" sz="2800" dirty="0" smtClean="0"/>
              <a:t>“Vi então </a:t>
            </a:r>
            <a:r>
              <a:rPr lang="pt-BR" sz="2800" u="sng" dirty="0" smtClean="0"/>
              <a:t>Jesus depor Suas vestes sacerdotais e envergar Seus mais régios trajes</a:t>
            </a:r>
            <a:r>
              <a:rPr lang="pt-BR" sz="2800" dirty="0" smtClean="0"/>
              <a:t>. Sobre Sua </a:t>
            </a:r>
            <a:r>
              <a:rPr lang="pt-BR" sz="2800" u="sng" dirty="0" smtClean="0"/>
              <a:t>cabeça estavam muitas coroas, estando uma coroa dentro da outra</a:t>
            </a:r>
            <a:r>
              <a:rPr lang="pt-BR" sz="2800" dirty="0" smtClean="0"/>
              <a:t>. Cercado pela hoste angélica, deixou o Céu. As pragas estavam caindo sobre os habitantes da Terra. Alguns estavam acusando a Deus e amaldiçoando-O. Outros se precipitavam para o povo de Deus, e pediam que lhes ensinassem como poderiam escapar dos seus juízos. Mas os santos nada tinham para eles. A última lágrima pelos pecadores tinha sido derramada; oferecida havia sido a última oração aflita...”</a:t>
            </a:r>
            <a:endParaRPr lang="pt-BR" sz="2800" dirty="0"/>
          </a:p>
        </p:txBody>
      </p:sp>
      <p:pic>
        <p:nvPicPr>
          <p:cNvPr id="1026" name="Picture 2"/>
          <p:cNvPicPr>
            <a:picLocks noChangeAspect="1" noChangeArrowheads="1"/>
          </p:cNvPicPr>
          <p:nvPr/>
        </p:nvPicPr>
        <p:blipFill>
          <a:blip r:embed="rId2" cstate="print"/>
          <a:srcRect/>
          <a:stretch>
            <a:fillRect/>
          </a:stretch>
        </p:blipFill>
        <p:spPr bwMode="auto">
          <a:xfrm>
            <a:off x="1" y="1"/>
            <a:ext cx="1359208" cy="1916832"/>
          </a:xfrm>
          <a:prstGeom prst="rect">
            <a:avLst/>
          </a:prstGeom>
          <a:noFill/>
          <a:ln w="9525">
            <a:noFill/>
            <a:miter lim="800000"/>
            <a:headEnd/>
            <a:tailEnd/>
          </a:ln>
        </p:spPr>
      </p:pic>
      <p:sp>
        <p:nvSpPr>
          <p:cNvPr id="5" name="Retângulo 4"/>
          <p:cNvSpPr/>
          <p:nvPr/>
        </p:nvSpPr>
        <p:spPr>
          <a:xfrm>
            <a:off x="1403648" y="116632"/>
            <a:ext cx="7600157"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rPr>
              <a:t>Existe mais detalhes dessa nova veste?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7648" y="1304176"/>
            <a:ext cx="8712968" cy="5293757"/>
          </a:xfrm>
          <a:prstGeom prst="rect">
            <a:avLst/>
          </a:prstGeom>
        </p:spPr>
        <p:txBody>
          <a:bodyPr wrap="square">
            <a:spAutoFit/>
          </a:bodyPr>
          <a:lstStyle/>
          <a:p>
            <a:pPr algn="ctr"/>
            <a:r>
              <a:rPr lang="pt-BR" sz="3200" b="1" i="1" dirty="0" smtClean="0"/>
              <a:t>Vida e Ensinos, Cap. 32 </a:t>
            </a:r>
          </a:p>
          <a:p>
            <a:pPr algn="ctr"/>
            <a:endParaRPr lang="pt-BR" sz="1600" b="1" i="1" dirty="0" smtClean="0"/>
          </a:p>
          <a:p>
            <a:pPr algn="ctr"/>
            <a:r>
              <a:rPr lang="pt-BR" sz="3200" b="1" i="1" dirty="0" smtClean="0"/>
              <a:t>(A preparação para hora do juízo), pág. 186</a:t>
            </a:r>
            <a:endParaRPr lang="pt-BR" sz="3200" dirty="0" smtClean="0"/>
          </a:p>
          <a:p>
            <a:pPr algn="just"/>
            <a:r>
              <a:rPr lang="pt-BR" sz="3200" u="sng" dirty="0" smtClean="0"/>
              <a:t>Jesus está prestes a deixar o propiciatório</a:t>
            </a:r>
            <a:r>
              <a:rPr lang="pt-BR" sz="3200" dirty="0" smtClean="0"/>
              <a:t> do santuário celestial, </a:t>
            </a:r>
            <a:r>
              <a:rPr lang="pt-BR" sz="3200" u="sng" dirty="0" smtClean="0"/>
              <a:t>a fim de envergar vestes de vingança</a:t>
            </a:r>
            <a:r>
              <a:rPr lang="pt-BR" sz="3200" dirty="0" smtClean="0"/>
              <a:t>, </a:t>
            </a:r>
            <a:r>
              <a:rPr lang="pt-BR" sz="3200" u="sng" dirty="0" smtClean="0"/>
              <a:t>e derramar Sua ira em juízo</a:t>
            </a:r>
            <a:r>
              <a:rPr lang="pt-BR" sz="3200" dirty="0" smtClean="0"/>
              <a:t> sobre aqueles que não corresponderam à luz que Deus lhes deu. “Visto como se não executa logo o juízo sobre a má obra, por isso o coração dos filhos dos homens está inteiramente disposto para praticar o mal.” Eclesiastes 8:11.</a:t>
            </a:r>
            <a:endParaRPr lang="pt-BR" sz="3200" dirty="0"/>
          </a:p>
        </p:txBody>
      </p:sp>
      <p:pic>
        <p:nvPicPr>
          <p:cNvPr id="5" name="Picture 2" descr="VIDA E ENSINOS - A TRAGETORIA DE UMA MULHER DE VISAO ..."/>
          <p:cNvPicPr>
            <a:picLocks noChangeAspect="1" noChangeArrowheads="1"/>
          </p:cNvPicPr>
          <p:nvPr/>
        </p:nvPicPr>
        <p:blipFill>
          <a:blip r:embed="rId2" cstate="print"/>
          <a:srcRect/>
          <a:stretch>
            <a:fillRect/>
          </a:stretch>
        </p:blipFill>
        <p:spPr bwMode="auto">
          <a:xfrm>
            <a:off x="1" y="0"/>
            <a:ext cx="1259632" cy="1857314"/>
          </a:xfrm>
          <a:prstGeom prst="rect">
            <a:avLst/>
          </a:prstGeom>
          <a:noFill/>
        </p:spPr>
      </p:pic>
      <p:sp>
        <p:nvSpPr>
          <p:cNvPr id="6" name="Retângulo 5"/>
          <p:cNvSpPr/>
          <p:nvPr/>
        </p:nvSpPr>
        <p:spPr>
          <a:xfrm>
            <a:off x="1403648" y="334397"/>
            <a:ext cx="7600157"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rPr>
              <a:t>Existe mais detalhes dessa nova veste?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7648" y="1868626"/>
            <a:ext cx="8712968" cy="5016758"/>
          </a:xfrm>
          <a:prstGeom prst="rect">
            <a:avLst/>
          </a:prstGeom>
        </p:spPr>
        <p:txBody>
          <a:bodyPr wrap="square">
            <a:spAutoFit/>
          </a:bodyPr>
          <a:lstStyle/>
          <a:p>
            <a:pPr algn="ctr"/>
            <a:r>
              <a:rPr lang="pt-BR" sz="3200" b="1" i="1" smtClean="0"/>
              <a:t>Vida </a:t>
            </a:r>
            <a:r>
              <a:rPr lang="pt-BR" sz="3200" b="1" i="1" dirty="0" smtClean="0"/>
              <a:t>e Ensinos, Cap. 32 </a:t>
            </a:r>
          </a:p>
          <a:p>
            <a:pPr algn="ctr"/>
            <a:r>
              <a:rPr lang="pt-BR" sz="3200" b="1" i="1" dirty="0" smtClean="0"/>
              <a:t>(A preparação para hora do juízo), pág. 187</a:t>
            </a:r>
            <a:endParaRPr lang="pt-BR" sz="3200" dirty="0" smtClean="0"/>
          </a:p>
          <a:p>
            <a:pPr algn="just"/>
            <a:r>
              <a:rPr lang="pt-BR" sz="3200" dirty="0" smtClean="0"/>
              <a:t>As fervorosas orações desses poucos fiéis, não serão em vão. </a:t>
            </a:r>
            <a:r>
              <a:rPr lang="pt-BR" sz="3200" u="sng" dirty="0" smtClean="0"/>
              <a:t>Quando vier o Senhor para exercer vingança, virá também como protetor de todos os que conservaram pureza de fé, e se guardaram </a:t>
            </a:r>
            <a:r>
              <a:rPr lang="pt-BR" sz="3200" u="sng" dirty="0" err="1" smtClean="0"/>
              <a:t>incontaminados</a:t>
            </a:r>
            <a:r>
              <a:rPr lang="pt-BR" sz="3200" u="sng" dirty="0" smtClean="0"/>
              <a:t> do mundo</a:t>
            </a:r>
            <a:r>
              <a:rPr lang="pt-BR" sz="3200" dirty="0" smtClean="0"/>
              <a:t>. É nessa ocasião que Deus prometeu vingar Seus escolhidos, que a Ele clamam dia e noite, embora Ele Se demore em defendê-los.</a:t>
            </a:r>
            <a:endParaRPr lang="pt-BR" sz="3200" dirty="0"/>
          </a:p>
        </p:txBody>
      </p:sp>
      <p:pic>
        <p:nvPicPr>
          <p:cNvPr id="5" name="Picture 2" descr="VIDA E ENSINOS - A TRAGETORIA DE UMA MULHER DE VISAO ..."/>
          <p:cNvPicPr>
            <a:picLocks noChangeAspect="1" noChangeArrowheads="1"/>
          </p:cNvPicPr>
          <p:nvPr/>
        </p:nvPicPr>
        <p:blipFill>
          <a:blip r:embed="rId2" cstate="print"/>
          <a:srcRect/>
          <a:stretch>
            <a:fillRect/>
          </a:stretch>
        </p:blipFill>
        <p:spPr bwMode="auto">
          <a:xfrm>
            <a:off x="1" y="0"/>
            <a:ext cx="1259632" cy="1857314"/>
          </a:xfrm>
          <a:prstGeom prst="rect">
            <a:avLst/>
          </a:prstGeom>
          <a:noFill/>
        </p:spPr>
      </p:pic>
      <p:sp>
        <p:nvSpPr>
          <p:cNvPr id="6" name="Retângulo 5"/>
          <p:cNvSpPr/>
          <p:nvPr/>
        </p:nvSpPr>
        <p:spPr>
          <a:xfrm>
            <a:off x="1403649" y="-12870"/>
            <a:ext cx="7488832" cy="1938992"/>
          </a:xfrm>
          <a:prstGeom prst="rect">
            <a:avLst/>
          </a:prstGeom>
        </p:spPr>
        <p:txBody>
          <a:bodyPr wrap="square">
            <a:spAutoFit/>
          </a:bodyPr>
          <a:lstStyle/>
          <a:p>
            <a:pPr algn="ctr"/>
            <a:r>
              <a:rPr lang="pt-BR" sz="4000" b="1" u="sng" dirty="0" smtClean="0">
                <a:solidFill>
                  <a:prstClr val="black"/>
                </a:solidFill>
                <a:effectLst>
                  <a:outerShdw blurRad="38100" dist="38100" dir="2700000" algn="tl">
                    <a:srgbClr val="000000">
                      <a:alpha val="43137"/>
                    </a:srgbClr>
                  </a:outerShdw>
                </a:effectLst>
              </a:rPr>
              <a:t>Tarefas reais que o Rei Jesus empossado fará: cuidar e proteger os Seus e vingar-se dos inimigos.</a:t>
            </a:r>
            <a:endParaRPr lang="pt-BR" sz="4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901150"/>
            <a:ext cx="8820472" cy="4401205"/>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Todos os casos estarão decididos para sempre. Daí em diante, </a:t>
            </a:r>
            <a:r>
              <a:rPr lang="pt-BR" sz="2800" u="sng" dirty="0" smtClean="0"/>
              <a:t>até que Cristo venha nas nuvens do céu, as nações serão quebrantadas como com vara de ferro e despedaçadas como vaso de oleiro por um tempo de tribulação que nunca houve</a:t>
            </a:r>
            <a:r>
              <a:rPr lang="pt-BR" sz="2800" dirty="0" smtClean="0"/>
              <a:t>. </a:t>
            </a:r>
            <a:r>
              <a:rPr lang="pt-BR" sz="2800" u="sng" dirty="0" smtClean="0"/>
              <a:t>Uma série de castigos divinos cairá sobre os homens </a:t>
            </a:r>
            <a:r>
              <a:rPr lang="pt-BR" sz="2800" dirty="0" smtClean="0"/>
              <a:t>que rejeitaram a Deus, </a:t>
            </a:r>
            <a:r>
              <a:rPr lang="pt-BR" sz="2800" u="sng" dirty="0" smtClean="0"/>
              <a:t>então aparecerá no céu o Senhor Jesus </a:t>
            </a:r>
            <a:r>
              <a:rPr lang="pt-BR" sz="2800" dirty="0" smtClean="0"/>
              <a:t>Cristo “em chamas de fogo, para tomar vingança dos que não conhecem a Deus e não obedecem ao evangelho” (2 Tessalonicenses 1:8; ver Apocalipse 11:15; 22:11, 12  </a:t>
            </a:r>
            <a:r>
              <a:rPr lang="pt-BR" sz="2800" dirty="0" smtClean="0">
                <a:sym typeface="Wingdings" pitchFamily="2" charset="2"/>
              </a:rPr>
              <a:t> Versos da 2° vinda visível</a:t>
            </a:r>
            <a:r>
              <a:rPr lang="pt-BR" sz="2800" dirty="0" smtClean="0"/>
              <a:t>).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901150"/>
            <a:ext cx="8820472" cy="4832092"/>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Como podemos sabê-lo [</a:t>
            </a:r>
            <a:r>
              <a:rPr lang="pt-BR" sz="2800" u="sng" dirty="0" smtClean="0"/>
              <a:t>quando será]?</a:t>
            </a:r>
            <a:r>
              <a:rPr lang="pt-BR" sz="2800" dirty="0" smtClean="0"/>
              <a:t> Como havemos de determinar o que ocorre no santuário celestial? A bondade de </a:t>
            </a:r>
            <a:r>
              <a:rPr lang="pt-BR" sz="2800" u="sng" dirty="0" smtClean="0"/>
              <a:t>Deus</a:t>
            </a:r>
            <a:r>
              <a:rPr lang="pt-BR" sz="2800" dirty="0" smtClean="0"/>
              <a:t> é tão grande que </a:t>
            </a:r>
            <a:r>
              <a:rPr lang="pt-BR" sz="2800" u="sng" dirty="0" smtClean="0"/>
              <a:t>nos pôs às mãos o meio de saber isso</a:t>
            </a:r>
            <a:r>
              <a:rPr lang="pt-BR" sz="2800" dirty="0" smtClean="0"/>
              <a:t>. Ele nos disse que </a:t>
            </a:r>
            <a:r>
              <a:rPr lang="pt-BR" sz="2800" u="sng" dirty="0" smtClean="0"/>
              <a:t>quando certos grandes acontecimentos ocorrem na Terra</a:t>
            </a:r>
            <a:r>
              <a:rPr lang="pt-BR" sz="2800" dirty="0" smtClean="0"/>
              <a:t>, </a:t>
            </a:r>
            <a:r>
              <a:rPr lang="pt-BR" sz="2800" u="sng" dirty="0" smtClean="0"/>
              <a:t>decisões importantes estarão sendo feitas no Céu que sincronizam com eles</a:t>
            </a:r>
            <a:r>
              <a:rPr lang="pt-BR" sz="2800" dirty="0" smtClean="0"/>
              <a:t>. Mediante as coisas que se veem somos instruídos acerca das coisas que não se veem. Assim como “através da natureza chegamos ver o Deus da natureza”, mediante fenômenos e acontecimentos terrestres seguimos os grandes movimentos que se realizam no reino celestial.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700808"/>
            <a:ext cx="8820472" cy="5262979"/>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u="sng" dirty="0" smtClean="0"/>
              <a:t>Quando o rei do norte plantar as tendas do seu palácio entre os mares no monte glorioso e santo</a:t>
            </a:r>
            <a:r>
              <a:rPr lang="pt-BR" sz="2800" dirty="0" smtClean="0"/>
              <a:t>, </a:t>
            </a:r>
            <a:r>
              <a:rPr lang="pt-BR" sz="2800" u="sng" dirty="0" smtClean="0"/>
              <a:t>então Miguel Se levantará ou receberá de Seu Pai o reino como preparativo para voltar a esta Terra</a:t>
            </a:r>
            <a:r>
              <a:rPr lang="pt-BR" sz="2800" dirty="0" smtClean="0"/>
              <a:t>. Ou poderia expressar-se o assunto nestas palavras: Então nosso Senhor cessa Sua obra como nosso grande Sumo Sacerdote e termina o tempo de graça concedido ao mundo. A grande profecia dos 2.300 dias com exatidão nos indica o início da etapa final da obra que Cristo há de realizar no santuário celestial. O versículo que consideramos nos dá indicações pelas quais podemos descobrir aproximadamente o tempo em que terminará.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38984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4136" y="692696"/>
            <a:ext cx="6836296" cy="720080"/>
          </a:xfrm>
        </p:spPr>
        <p:txBody>
          <a:bodyPr>
            <a:noAutofit/>
          </a:bodyPr>
          <a:lstStyle/>
          <a:p>
            <a:r>
              <a:rPr lang="pt-BR" b="1" u="sng" dirty="0" smtClean="0"/>
              <a:t>É importante saber disso?</a:t>
            </a:r>
            <a:br>
              <a:rPr lang="pt-BR" b="1" u="sng" dirty="0" smtClean="0"/>
            </a:br>
            <a:endParaRPr lang="pt-BR" b="1" u="sng" dirty="0"/>
          </a:p>
        </p:txBody>
      </p:sp>
      <p:sp>
        <p:nvSpPr>
          <p:cNvPr id="3" name="Subtítulo 2"/>
          <p:cNvSpPr>
            <a:spLocks noGrp="1"/>
          </p:cNvSpPr>
          <p:nvPr>
            <p:ph type="subTitle" idx="1"/>
          </p:nvPr>
        </p:nvSpPr>
        <p:spPr>
          <a:xfrm>
            <a:off x="395536" y="1867272"/>
            <a:ext cx="8280920" cy="4586064"/>
          </a:xfrm>
        </p:spPr>
        <p:txBody>
          <a:bodyPr>
            <a:noAutofit/>
          </a:bodyPr>
          <a:lstStyle/>
          <a:p>
            <a:r>
              <a:rPr lang="pt-BR" b="1" dirty="0" smtClean="0">
                <a:solidFill>
                  <a:schemeClr val="tx1"/>
                </a:solidFill>
              </a:rPr>
              <a:t>CSDA pág. 190 – 3° parágrafo</a:t>
            </a:r>
          </a:p>
          <a:p>
            <a:pPr algn="just"/>
            <a:r>
              <a:rPr lang="pt-BR" dirty="0" smtClean="0">
                <a:solidFill>
                  <a:schemeClr val="tx1"/>
                </a:solidFill>
              </a:rPr>
              <a:t>Portentosos são os acontecimentos introduzidos pelo ato de Miguel ao levantar-Se... </a:t>
            </a:r>
            <a:r>
              <a:rPr lang="pt-BR" u="sng" dirty="0" smtClean="0">
                <a:solidFill>
                  <a:schemeClr val="tx1"/>
                </a:solidFill>
              </a:rPr>
              <a:t>Quão importante é, pois, que saibamos que posição Ele ocupa</a:t>
            </a:r>
            <a:r>
              <a:rPr lang="pt-BR" dirty="0" smtClean="0">
                <a:solidFill>
                  <a:schemeClr val="tx1"/>
                </a:solidFill>
              </a:rPr>
              <a:t>, a fim de poder seguir o processo de Sua obra e reconhecer quando se aproxima esse momento emocionante, em que acabará Sua intercessão em favor da humanidade e o destino de todos se fixará para sempre!</a:t>
            </a:r>
            <a:endParaRPr lang="pt-BR"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1" y="0"/>
            <a:ext cx="1403647" cy="21128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lh6.googleusercontent.com/proxy/HZAj9fIDQNW8wMtzSY6UUiFvJUUs0MGy0BnM-XuDO7929YDlpeN7teiUpgiMus7OI7Qr1_RkQhlhGkqIqvSd4E8_G6Jv1T78oDuw7rU2uzD0eiHKh_uUDiXfH6RWqpR0OqZTrruucUkvHZtZ5oUedLY"/>
          <p:cNvPicPr>
            <a:picLocks noChangeAspect="1" noChangeArrowheads="1"/>
          </p:cNvPicPr>
          <p:nvPr/>
        </p:nvPicPr>
        <p:blipFill>
          <a:blip r:embed="rId2" cstate="print"/>
          <a:srcRect l="21537" r="25307"/>
          <a:stretch>
            <a:fillRect/>
          </a:stretch>
        </p:blipFill>
        <p:spPr bwMode="auto">
          <a:xfrm>
            <a:off x="0" y="2924944"/>
            <a:ext cx="2592288" cy="3667126"/>
          </a:xfrm>
          <a:prstGeom prst="rect">
            <a:avLst/>
          </a:prstGeom>
          <a:noFill/>
        </p:spPr>
      </p:pic>
      <p:sp>
        <p:nvSpPr>
          <p:cNvPr id="14337" name="Rectangle 1"/>
          <p:cNvSpPr>
            <a:spLocks noChangeArrowheads="1"/>
          </p:cNvSpPr>
          <p:nvPr/>
        </p:nvSpPr>
        <p:spPr bwMode="auto">
          <a:xfrm>
            <a:off x="251520" y="117213"/>
            <a:ext cx="8604448" cy="264687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800" b="1" dirty="0" smtClean="0"/>
              <a:t>v. 13 - </a:t>
            </a:r>
            <a:r>
              <a:rPr lang="pt-BR" sz="2800" dirty="0" smtClean="0"/>
              <a:t>E ele </a:t>
            </a:r>
            <a:r>
              <a:rPr lang="pt-BR" sz="2800" u="sng" dirty="0" smtClean="0"/>
              <a:t>chamando os seus dez servos</a:t>
            </a:r>
            <a:r>
              <a:rPr lang="pt-BR" sz="2800" dirty="0" smtClean="0"/>
              <a:t>, deu-lhes dez minas, e disse-lhes: </a:t>
            </a:r>
            <a:r>
              <a:rPr lang="pt-BR" sz="2800" u="sng" dirty="0" smtClean="0"/>
              <a:t>Negociai até que eu venha</a:t>
            </a:r>
            <a:r>
              <a:rPr lang="pt-BR" sz="2800" dirty="0" smtClean="0"/>
              <a:t>.</a:t>
            </a:r>
          </a:p>
          <a:p>
            <a:r>
              <a:rPr lang="pt-BR" sz="2800" b="1" dirty="0" smtClean="0"/>
              <a:t>v. 14 - </a:t>
            </a:r>
            <a:r>
              <a:rPr lang="pt-BR" sz="2800" dirty="0" smtClean="0"/>
              <a:t>Mas os </a:t>
            </a:r>
            <a:r>
              <a:rPr lang="pt-BR" sz="2800" u="sng" dirty="0" smtClean="0"/>
              <a:t>seus concidadãos odiavam-no</a:t>
            </a:r>
            <a:r>
              <a:rPr lang="pt-BR" sz="2800" dirty="0" smtClean="0"/>
              <a:t>, e </a:t>
            </a:r>
            <a:r>
              <a:rPr lang="pt-BR" sz="2800" u="sng" dirty="0" smtClean="0"/>
              <a:t>mandaram após ele embaixadores</a:t>
            </a:r>
            <a:r>
              <a:rPr lang="pt-BR" sz="2800" dirty="0" smtClean="0"/>
              <a:t>, dizendo: </a:t>
            </a:r>
            <a:r>
              <a:rPr lang="pt-BR" sz="2800" u="sng" dirty="0" smtClean="0"/>
              <a:t>Não queremos que este reine sobre nós.</a:t>
            </a:r>
            <a:endParaRPr lang="pt-BR" sz="2800" u="sng" dirty="0"/>
          </a:p>
        </p:txBody>
      </p:sp>
      <p:sp>
        <p:nvSpPr>
          <p:cNvPr id="5" name="Retângulo 4"/>
          <p:cNvSpPr/>
          <p:nvPr/>
        </p:nvSpPr>
        <p:spPr>
          <a:xfrm>
            <a:off x="0" y="2794996"/>
            <a:ext cx="2627784" cy="646331"/>
          </a:xfrm>
          <a:prstGeom prst="rect">
            <a:avLst/>
          </a:prstGeom>
        </p:spPr>
        <p:txBody>
          <a:bodyPr wrap="square">
            <a:spAutoFit/>
          </a:bodyPr>
          <a:lstStyle/>
          <a:p>
            <a:pPr lvl="0" indent="180975" algn="just" eaLnBrk="0" fontAlgn="base" hangingPunct="0">
              <a:spcBef>
                <a:spcPct val="0"/>
              </a:spcBef>
              <a:spcAft>
                <a:spcPct val="0"/>
              </a:spcAft>
            </a:pPr>
            <a:r>
              <a:rPr lang="pt-BR" sz="3600" u="sng" dirty="0" smtClean="0">
                <a:latin typeface="Calibri" pitchFamily="34" charset="0"/>
                <a:ea typeface="Calibri" pitchFamily="34" charset="0"/>
                <a:cs typeface="Calibri" pitchFamily="34" charset="0"/>
              </a:rPr>
              <a:t>Explicação:</a:t>
            </a:r>
          </a:p>
        </p:txBody>
      </p:sp>
      <p:pic>
        <p:nvPicPr>
          <p:cNvPr id="3074" name="Picture 2" descr="Reflexionando en Radio María | Radiomaria USA Espanol"/>
          <p:cNvPicPr>
            <a:picLocks noChangeAspect="1" noChangeArrowheads="1"/>
          </p:cNvPicPr>
          <p:nvPr/>
        </p:nvPicPr>
        <p:blipFill>
          <a:blip r:embed="rId3" cstate="print"/>
          <a:srcRect l="7787"/>
          <a:stretch>
            <a:fillRect/>
          </a:stretch>
        </p:blipFill>
        <p:spPr bwMode="auto">
          <a:xfrm>
            <a:off x="2585580" y="2924944"/>
            <a:ext cx="3410744" cy="3698776"/>
          </a:xfrm>
          <a:prstGeom prst="rect">
            <a:avLst/>
          </a:prstGeom>
          <a:noFill/>
        </p:spPr>
      </p:pic>
      <p:cxnSp>
        <p:nvCxnSpPr>
          <p:cNvPr id="4" name="Conector de seta reta 3"/>
          <p:cNvCxnSpPr/>
          <p:nvPr/>
        </p:nvCxnSpPr>
        <p:spPr>
          <a:xfrm>
            <a:off x="5292080" y="2276872"/>
            <a:ext cx="0" cy="12539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2290" name="Picture 2" descr="Atos dos Apóstolos 012 - De Perseguidor a Discípulo - Encontro com ..."/>
          <p:cNvPicPr>
            <a:picLocks noChangeAspect="1" noChangeArrowheads="1"/>
          </p:cNvPicPr>
          <p:nvPr/>
        </p:nvPicPr>
        <p:blipFill>
          <a:blip r:embed="rId4" cstate="print"/>
          <a:srcRect l="8722" r="2661"/>
          <a:stretch>
            <a:fillRect/>
          </a:stretch>
        </p:blipFill>
        <p:spPr bwMode="auto">
          <a:xfrm>
            <a:off x="5998092" y="2924944"/>
            <a:ext cx="3145908" cy="3672408"/>
          </a:xfrm>
          <a:prstGeom prst="rect">
            <a:avLst/>
          </a:prstGeom>
          <a:noFill/>
        </p:spPr>
      </p:pic>
      <p:cxnSp>
        <p:nvCxnSpPr>
          <p:cNvPr id="8" name="Conector de seta reta 7"/>
          <p:cNvCxnSpPr/>
          <p:nvPr/>
        </p:nvCxnSpPr>
        <p:spPr>
          <a:xfrm>
            <a:off x="7898436" y="1844824"/>
            <a:ext cx="0" cy="17281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ox(in)">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ox(i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79656" y="14820"/>
            <a:ext cx="8604448" cy="307776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800" b="1" dirty="0" smtClean="0"/>
              <a:t>v. 15 - </a:t>
            </a:r>
            <a:r>
              <a:rPr lang="pt-BR" sz="2800" dirty="0" smtClean="0"/>
              <a:t>E </a:t>
            </a:r>
            <a:r>
              <a:rPr lang="pt-BR" sz="2800" u="sng" dirty="0" smtClean="0"/>
              <a:t>aconteceu</a:t>
            </a:r>
            <a:r>
              <a:rPr lang="pt-BR" sz="2800" dirty="0" smtClean="0"/>
              <a:t> que, voltando ele, </a:t>
            </a:r>
            <a:r>
              <a:rPr lang="pt-BR" sz="2800" u="sng" dirty="0" smtClean="0"/>
              <a:t>depois de ter tomado o reino</a:t>
            </a:r>
            <a:r>
              <a:rPr lang="pt-BR" sz="2800" dirty="0" smtClean="0"/>
              <a:t>, </a:t>
            </a:r>
            <a:r>
              <a:rPr lang="pt-BR" sz="2800" u="sng" dirty="0" smtClean="0"/>
              <a:t>disse que lhe chamassem aqueles servos</a:t>
            </a:r>
            <a:r>
              <a:rPr lang="pt-BR" sz="2800" dirty="0" smtClean="0"/>
              <a:t>, a quem tinha dado o dinheiro, para saber o que cada um tinha ganhado, negociando.</a:t>
            </a:r>
            <a:br>
              <a:rPr lang="pt-BR" sz="2800" dirty="0" smtClean="0"/>
            </a:br>
            <a:r>
              <a:rPr lang="pt-BR" sz="2800" b="1" dirty="0" smtClean="0"/>
              <a:t> v. 16 - 26 </a:t>
            </a:r>
            <a:r>
              <a:rPr lang="pt-BR" sz="2800" dirty="0" smtClean="0"/>
              <a:t>E </a:t>
            </a:r>
            <a:r>
              <a:rPr lang="pt-BR" sz="2800" u="sng" dirty="0" smtClean="0"/>
              <a:t>veio o primeiro</a:t>
            </a:r>
            <a:r>
              <a:rPr lang="pt-BR" sz="2800" dirty="0" smtClean="0"/>
              <a:t>..., o </a:t>
            </a:r>
            <a:r>
              <a:rPr lang="pt-BR" sz="2800" u="sng" dirty="0" smtClean="0"/>
              <a:t>segundo</a:t>
            </a:r>
            <a:r>
              <a:rPr lang="pt-BR" sz="2800" dirty="0" smtClean="0"/>
              <a:t>..., o </a:t>
            </a:r>
            <a:r>
              <a:rPr lang="pt-BR" sz="2800" u="sng" dirty="0" smtClean="0"/>
              <a:t>terceiro</a:t>
            </a:r>
            <a:r>
              <a:rPr lang="pt-BR" sz="2800" dirty="0" smtClean="0"/>
              <a:t>..., dizendo: Senhor,....</a:t>
            </a:r>
            <a:endParaRPr lang="pt-BR" sz="2800" u="sng" dirty="0"/>
          </a:p>
        </p:txBody>
      </p:sp>
      <p:cxnSp>
        <p:nvCxnSpPr>
          <p:cNvPr id="4" name="Conector de seta reta 3"/>
          <p:cNvCxnSpPr/>
          <p:nvPr/>
        </p:nvCxnSpPr>
        <p:spPr>
          <a:xfrm>
            <a:off x="4716016" y="1412776"/>
            <a:ext cx="0" cy="18722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07504" y="3068960"/>
            <a:ext cx="8892480" cy="1754326"/>
          </a:xfrm>
          <a:prstGeom prst="rect">
            <a:avLst/>
          </a:prstGeom>
        </p:spPr>
        <p:txBody>
          <a:bodyPr wrap="square">
            <a:spAutoFit/>
          </a:bodyPr>
          <a:lstStyle/>
          <a:p>
            <a:pPr indent="180975" algn="just" eaLnBrk="0" fontAlgn="base" hangingPunct="0">
              <a:spcBef>
                <a:spcPct val="0"/>
              </a:spcBef>
              <a:spcAft>
                <a:spcPct val="0"/>
              </a:spcAft>
            </a:pPr>
            <a:r>
              <a:rPr lang="pt-BR" sz="3600" u="sng" dirty="0" smtClean="0">
                <a:latin typeface="Calibri" pitchFamily="34" charset="0"/>
                <a:ea typeface="Calibri" pitchFamily="34" charset="0"/>
                <a:cs typeface="Calibri" pitchFamily="34" charset="0"/>
              </a:rPr>
              <a:t>Explicação:</a:t>
            </a:r>
            <a:r>
              <a:rPr lang="pt-BR" sz="3600" dirty="0" smtClean="0">
                <a:latin typeface="Calibri" pitchFamily="34" charset="0"/>
                <a:ea typeface="Calibri" pitchFamily="34" charset="0"/>
                <a:cs typeface="Calibri" pitchFamily="34" charset="0"/>
              </a:rPr>
              <a:t> Repare: </a:t>
            </a:r>
            <a:r>
              <a:rPr lang="pt-BR" sz="3600" u="sng" dirty="0" smtClean="0">
                <a:latin typeface="Calibri" pitchFamily="34" charset="0"/>
                <a:ea typeface="Calibri" pitchFamily="34" charset="0"/>
                <a:cs typeface="Calibri" pitchFamily="34" charset="0"/>
              </a:rPr>
              <a:t>Não há uma cena de festa quando o Rei empossado vem!</a:t>
            </a:r>
            <a:r>
              <a:rPr lang="pt-BR" sz="3600" dirty="0" smtClean="0">
                <a:latin typeface="Calibri" pitchFamily="34" charset="0"/>
                <a:ea typeface="Calibri" pitchFamily="34" charset="0"/>
                <a:cs typeface="Calibri" pitchFamily="34" charset="0"/>
              </a:rPr>
              <a:t> </a:t>
            </a:r>
            <a:r>
              <a:rPr lang="pt-BR" sz="3600" u="sng" dirty="0" smtClean="0">
                <a:latin typeface="Calibri" pitchFamily="34" charset="0"/>
                <a:ea typeface="Calibri" pitchFamily="34" charset="0"/>
                <a:cs typeface="Calibri" pitchFamily="34" charset="0"/>
              </a:rPr>
              <a:t>A festa e alegria será só mais para frente.</a:t>
            </a:r>
            <a:endParaRPr lang="pt-BR" sz="3600" dirty="0" smtClean="0">
              <a:latin typeface="Calibri" pitchFamily="34" charset="0"/>
              <a:ea typeface="Calibri" pitchFamily="34" charset="0"/>
              <a:cs typeface="Calibri" pitchFamily="34" charset="0"/>
            </a:endParaRPr>
          </a:p>
        </p:txBody>
      </p:sp>
      <p:sp>
        <p:nvSpPr>
          <p:cNvPr id="11266" name="AutoShape 2" descr="O ÚLTIMO CHAMADO: SACUDIDURA EM LAODICÉ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268" name="Picture 4" descr="A Sacudidura parte 3 - YouTube"/>
          <p:cNvPicPr>
            <a:picLocks noChangeAspect="1" noChangeArrowheads="1"/>
          </p:cNvPicPr>
          <p:nvPr/>
        </p:nvPicPr>
        <p:blipFill>
          <a:blip r:embed="rId2" cstate="print"/>
          <a:srcRect t="14700" b="32801"/>
          <a:stretch>
            <a:fillRect/>
          </a:stretch>
        </p:blipFill>
        <p:spPr bwMode="auto">
          <a:xfrm>
            <a:off x="323528" y="4797152"/>
            <a:ext cx="4572000" cy="1800200"/>
          </a:xfrm>
          <a:prstGeom prst="rect">
            <a:avLst/>
          </a:prstGeom>
          <a:noFill/>
        </p:spPr>
      </p:pic>
      <p:sp>
        <p:nvSpPr>
          <p:cNvPr id="7" name="Retângulo 6"/>
          <p:cNvSpPr/>
          <p:nvPr/>
        </p:nvSpPr>
        <p:spPr>
          <a:xfrm>
            <a:off x="5148064" y="4941168"/>
            <a:ext cx="385192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t-BR" sz="3200" dirty="0" smtClean="0"/>
              <a:t>A última sacudidura final do resquício que ainda não havia saído.</a:t>
            </a:r>
            <a:endParaRPr lang="pt-B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ox(in)">
                                      <p:cBhvr>
                                        <p:cTn id="17" dur="500"/>
                                        <p:tgtEl>
                                          <p:spTgt spid="1126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95392" y="279226"/>
            <a:ext cx="8540816" cy="307776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pPr algn="just"/>
            <a:r>
              <a:rPr lang="pt-BR" sz="2800" b="1" dirty="0" smtClean="0"/>
              <a:t>v. 20 - </a:t>
            </a:r>
            <a:r>
              <a:rPr lang="pt-BR" sz="2800" dirty="0" smtClean="0"/>
              <a:t>Veio, então, o outro servo [3°], explicando: ‘Eis </a:t>
            </a:r>
            <a:r>
              <a:rPr lang="pt-BR" sz="2800" u="sng" dirty="0" smtClean="0"/>
              <a:t>aqui, Senhor, a tua moeda </a:t>
            </a:r>
            <a:r>
              <a:rPr lang="pt-BR" sz="2800" dirty="0" smtClean="0"/>
              <a:t>de ouro, que eu envolvi num lenço e </a:t>
            </a:r>
            <a:r>
              <a:rPr lang="pt-BR" sz="2800" u="sng" dirty="0" smtClean="0"/>
              <a:t>conservei bem guardada</a:t>
            </a:r>
            <a:r>
              <a:rPr lang="pt-BR" sz="2800" dirty="0" smtClean="0"/>
              <a:t>! </a:t>
            </a:r>
          </a:p>
          <a:p>
            <a:pPr algn="just"/>
            <a:r>
              <a:rPr lang="pt-BR" sz="2800" b="1" dirty="0" smtClean="0"/>
              <a:t>v. 21 - </a:t>
            </a:r>
            <a:r>
              <a:rPr lang="pt-BR" sz="2800" dirty="0" smtClean="0"/>
              <a:t>Tive receio de ti, porquanto </a:t>
            </a:r>
            <a:r>
              <a:rPr lang="pt-BR" sz="2800" u="sng" dirty="0" smtClean="0"/>
              <a:t>és um homem muito severo</a:t>
            </a:r>
            <a:r>
              <a:rPr lang="pt-BR" sz="2800" dirty="0" smtClean="0"/>
              <a:t>. </a:t>
            </a:r>
            <a:r>
              <a:rPr lang="pt-BR" sz="2800" u="sng" dirty="0" smtClean="0"/>
              <a:t>Tira o que não puseste</a:t>
            </a:r>
            <a:r>
              <a:rPr lang="pt-BR" sz="2800" dirty="0" smtClean="0"/>
              <a:t> e colhes o que não semeaste!</a:t>
            </a:r>
            <a:endParaRPr lang="pt-BR" sz="2800" u="sng" dirty="0"/>
          </a:p>
        </p:txBody>
      </p:sp>
      <p:sp>
        <p:nvSpPr>
          <p:cNvPr id="11266" name="AutoShape 2" descr="O ÚLTIMO CHAMADO: SACUDIDURA EM LAODICÉ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 name="Retângulo 6"/>
          <p:cNvSpPr/>
          <p:nvPr/>
        </p:nvSpPr>
        <p:spPr>
          <a:xfrm>
            <a:off x="337596" y="3573016"/>
            <a:ext cx="8424936"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3200" dirty="0" smtClean="0"/>
              <a:t>Vemos aqui que:</a:t>
            </a:r>
          </a:p>
          <a:p>
            <a:pPr algn="just"/>
            <a:r>
              <a:rPr lang="pt-BR" sz="3200" dirty="0" smtClean="0"/>
              <a:t>-o servo não obedeceu as ordens;</a:t>
            </a:r>
          </a:p>
          <a:p>
            <a:pPr algn="just"/>
            <a:r>
              <a:rPr lang="pt-BR" sz="3200" dirty="0" smtClean="0"/>
              <a:t>-o Rei é severo (não deixará de fazer justiça);</a:t>
            </a:r>
          </a:p>
          <a:p>
            <a:pPr algn="just"/>
            <a:r>
              <a:rPr lang="pt-BR" sz="3200" dirty="0" smtClean="0"/>
              <a:t>-o servo achava que o rei aceitaria como servo o desobediente;</a:t>
            </a:r>
          </a:p>
          <a:p>
            <a:pPr algn="just"/>
            <a:r>
              <a:rPr lang="pt-BR" sz="3200" dirty="0" smtClean="0"/>
              <a:t>-o Rei tira sem dó o que precisar.</a:t>
            </a:r>
            <a:endParaRPr lang="pt-B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31640" y="116632"/>
            <a:ext cx="7488832" cy="1077218"/>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180975" algn="ctr" fontAlgn="base">
              <a:spcBef>
                <a:spcPct val="0"/>
              </a:spcBef>
              <a:spcAft>
                <a:spcPct val="0"/>
              </a:spcAft>
            </a:pPr>
            <a:r>
              <a:rPr lang="pt-BR" sz="3200" b="1" i="1" dirty="0" smtClean="0"/>
              <a:t>Mensagens Escolhidas - Vol.2,  cap. 50 </a:t>
            </a:r>
          </a:p>
          <a:p>
            <a:pPr lvl="0" indent="180975" algn="ctr" fontAlgn="base">
              <a:spcBef>
                <a:spcPct val="0"/>
              </a:spcBef>
              <a:spcAft>
                <a:spcPct val="0"/>
              </a:spcAft>
            </a:pPr>
            <a:r>
              <a:rPr lang="pt-BR" sz="3200" b="1" i="1" dirty="0" smtClean="0"/>
              <a:t>(As colunas de nossa fé), pág. 392</a:t>
            </a:r>
          </a:p>
        </p:txBody>
      </p:sp>
      <p:sp>
        <p:nvSpPr>
          <p:cNvPr id="14" name="Retângulo 13"/>
          <p:cNvSpPr/>
          <p:nvPr/>
        </p:nvSpPr>
        <p:spPr>
          <a:xfrm>
            <a:off x="251520" y="1339100"/>
            <a:ext cx="8640960" cy="5509200"/>
          </a:xfrm>
          <a:prstGeom prst="rect">
            <a:avLst/>
          </a:prstGeom>
        </p:spPr>
        <p:txBody>
          <a:bodyPr wrap="square">
            <a:spAutoFit/>
          </a:bodyPr>
          <a:lstStyle/>
          <a:p>
            <a:pPr algn="ctr"/>
            <a:r>
              <a:rPr lang="pt-BR" sz="3200" b="1" dirty="0" smtClean="0"/>
              <a:t>Juízos de Deus por toda parte </a:t>
            </a:r>
          </a:p>
          <a:p>
            <a:pPr algn="just"/>
            <a:r>
              <a:rPr lang="pt-BR" sz="3200" u="sng" dirty="0" smtClean="0"/>
              <a:t>Tempos atribulados acham-se diante de nós. Os juízos de Deus acham-se por toda parte na Terra. Calamidades seguem-se umas às outras em rápida sucessão</a:t>
            </a:r>
            <a:r>
              <a:rPr lang="pt-BR" sz="3200" dirty="0" smtClean="0"/>
              <a:t>. Em breve </a:t>
            </a:r>
            <a:r>
              <a:rPr lang="pt-BR" sz="3200" u="sng" dirty="0" smtClean="0"/>
              <a:t>Se levantará Deus de Seu lugar para sacudir terrivelmente a Terra, e para castigar os habitantes por sua iniquidade</a:t>
            </a:r>
            <a:r>
              <a:rPr lang="pt-BR" sz="3200" dirty="0" smtClean="0"/>
              <a:t>. Então </a:t>
            </a:r>
            <a:r>
              <a:rPr lang="pt-BR" sz="3200" u="sng" dirty="0" smtClean="0"/>
              <a:t>Ele Se levantará em favor de Seu povo, e lhes dará Seu protetor cuidado</a:t>
            </a:r>
            <a:r>
              <a:rPr lang="pt-BR" sz="3200" dirty="0" smtClean="0"/>
              <a:t>. </a:t>
            </a:r>
            <a:r>
              <a:rPr lang="pt-BR" sz="3200" u="sng" dirty="0" smtClean="0"/>
              <a:t>Lançará Seus braços eternos em torno deles para os escudar contra todo dano</a:t>
            </a:r>
            <a:r>
              <a:rPr lang="pt-BR" sz="3200" dirty="0" smtClean="0"/>
              <a:t>. — </a:t>
            </a:r>
            <a:r>
              <a:rPr lang="pt-BR" sz="3200" b="1" dirty="0" smtClean="0"/>
              <a:t>The </a:t>
            </a:r>
            <a:r>
              <a:rPr lang="pt-BR" sz="3200" b="1" dirty="0" err="1" smtClean="0"/>
              <a:t>Review</a:t>
            </a:r>
            <a:r>
              <a:rPr lang="pt-BR" sz="3200" b="1" dirty="0" smtClean="0"/>
              <a:t> </a:t>
            </a:r>
            <a:r>
              <a:rPr lang="pt-BR" sz="3200" b="1" dirty="0" err="1" smtClean="0"/>
              <a:t>and</a:t>
            </a:r>
            <a:r>
              <a:rPr lang="pt-BR" sz="3200" b="1" dirty="0" smtClean="0"/>
              <a:t> Herald, 14 de Abril de 1904.</a:t>
            </a:r>
            <a:endParaRPr lang="pt-BR" sz="3200" b="1" dirty="0"/>
          </a:p>
        </p:txBody>
      </p:sp>
      <p:sp>
        <p:nvSpPr>
          <p:cNvPr id="69634" name="AutoShape 2" descr="Mensagens Escolhidas 2 (ME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9636" name="Picture 4" descr="Mensagens Escolhidas 2 (ME2)"/>
          <p:cNvPicPr>
            <a:picLocks noChangeAspect="1" noChangeArrowheads="1"/>
          </p:cNvPicPr>
          <p:nvPr/>
        </p:nvPicPr>
        <p:blipFill>
          <a:blip r:embed="rId2" cstate="print"/>
          <a:srcRect/>
          <a:stretch>
            <a:fillRect/>
          </a:stretch>
        </p:blipFill>
        <p:spPr bwMode="auto">
          <a:xfrm>
            <a:off x="0" y="0"/>
            <a:ext cx="1277888" cy="191683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Mensagens Escolhidas 2 (ME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4514" name="AutoShape 2" descr="blob:https://web.whatsapp.com/0b3406a9-a262-41fc-9d76-68dc164afe2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4516" name="AutoShape 4" descr="blob:https://web.whatsapp.com/0b3406a9-a262-41fc-9d76-68dc164afe2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971600" y="44624"/>
            <a:ext cx="8172400" cy="104644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180975" algn="ctr" fontAlgn="base">
              <a:spcBef>
                <a:spcPct val="0"/>
              </a:spcBef>
              <a:spcAft>
                <a:spcPct val="0"/>
              </a:spcAft>
            </a:pPr>
            <a:r>
              <a:rPr lang="pt-BR" sz="3100" b="1" dirty="0" smtClean="0">
                <a:effectLst>
                  <a:outerShdw blurRad="38100" dist="38100" dir="2700000" algn="tl">
                    <a:srgbClr val="000000">
                      <a:alpha val="43137"/>
                    </a:srgbClr>
                  </a:outerShdw>
                </a:effectLst>
              </a:rPr>
              <a:t>Qual possível momento que Jesus volta para o céu, para se preparar para 2° Vinda de Cristo?</a:t>
            </a:r>
          </a:p>
        </p:txBody>
      </p:sp>
      <p:pic>
        <p:nvPicPr>
          <p:cNvPr id="11" name="Picture 2" descr="Eventos Finais"/>
          <p:cNvPicPr>
            <a:picLocks noChangeAspect="1" noChangeArrowheads="1"/>
          </p:cNvPicPr>
          <p:nvPr/>
        </p:nvPicPr>
        <p:blipFill>
          <a:blip r:embed="rId2" cstate="print"/>
          <a:srcRect l="17001" r="17480"/>
          <a:stretch>
            <a:fillRect/>
          </a:stretch>
        </p:blipFill>
        <p:spPr bwMode="auto">
          <a:xfrm>
            <a:off x="0" y="0"/>
            <a:ext cx="1259632" cy="1922543"/>
          </a:xfrm>
          <a:prstGeom prst="rect">
            <a:avLst/>
          </a:prstGeom>
          <a:noFill/>
        </p:spPr>
      </p:pic>
      <p:sp>
        <p:nvSpPr>
          <p:cNvPr id="12" name="Retângulo 11"/>
          <p:cNvSpPr/>
          <p:nvPr/>
        </p:nvSpPr>
        <p:spPr>
          <a:xfrm>
            <a:off x="4355976" y="1556792"/>
            <a:ext cx="4608512" cy="2246769"/>
          </a:xfrm>
          <a:prstGeom prst="rect">
            <a:avLst/>
          </a:prstGeom>
        </p:spPr>
        <p:txBody>
          <a:bodyPr wrap="square">
            <a:spAutoFit/>
          </a:bodyPr>
          <a:lstStyle/>
          <a:p>
            <a:pPr>
              <a:buFont typeface="Arial" pitchFamily="34" charset="0"/>
              <a:buChar char="•"/>
            </a:pPr>
            <a:r>
              <a:rPr lang="pt-BR" sz="2800" dirty="0" smtClean="0"/>
              <a:t>Pag. 181 - A quinta praga.</a:t>
            </a:r>
          </a:p>
          <a:p>
            <a:pPr>
              <a:buFont typeface="Arial" pitchFamily="34" charset="0"/>
              <a:buChar char="•"/>
            </a:pPr>
            <a:r>
              <a:rPr lang="pt-BR" sz="2800" dirty="0" smtClean="0"/>
              <a:t>Pag. 181 - </a:t>
            </a:r>
            <a:r>
              <a:rPr lang="pt-BR" sz="2800" u="sng" dirty="0" smtClean="0"/>
              <a:t>A lei de Deus aparece no céu</a:t>
            </a:r>
            <a:r>
              <a:rPr lang="pt-BR" sz="2800" dirty="0" smtClean="0"/>
              <a:t>.</a:t>
            </a:r>
          </a:p>
          <a:p>
            <a:pPr>
              <a:buFont typeface="Arial" pitchFamily="34" charset="0"/>
              <a:buChar char="•"/>
            </a:pPr>
            <a:r>
              <a:rPr lang="pt-BR" sz="2800" dirty="0" smtClean="0"/>
              <a:t>Pag. 182 Os perdidos condenam seus falsos.</a:t>
            </a:r>
            <a:endParaRPr lang="pt-BR" sz="2800" dirty="0"/>
          </a:p>
        </p:txBody>
      </p:sp>
      <p:sp>
        <p:nvSpPr>
          <p:cNvPr id="13" name="Retângulo 12"/>
          <p:cNvSpPr/>
          <p:nvPr/>
        </p:nvSpPr>
        <p:spPr>
          <a:xfrm>
            <a:off x="1259632" y="1124744"/>
            <a:ext cx="7884368" cy="461665"/>
          </a:xfrm>
          <a:prstGeom prst="rect">
            <a:avLst/>
          </a:prstGeom>
        </p:spPr>
        <p:txBody>
          <a:bodyPr wrap="square">
            <a:spAutoFit/>
          </a:bodyPr>
          <a:lstStyle/>
          <a:p>
            <a:pPr algn="ctr"/>
            <a:r>
              <a:rPr lang="pt-BR" sz="2400" b="1" i="1" dirty="0" smtClean="0"/>
              <a:t>Eventos Finais, Cap. 17 (As sete últimas pragas e os ímpios):</a:t>
            </a:r>
          </a:p>
        </p:txBody>
      </p:sp>
      <p:pic>
        <p:nvPicPr>
          <p:cNvPr id="9" name="Imagem 8" descr="10 Mandamentos no ceu.jpg"/>
          <p:cNvPicPr>
            <a:picLocks noChangeAspect="1"/>
          </p:cNvPicPr>
          <p:nvPr/>
        </p:nvPicPr>
        <p:blipFill>
          <a:blip r:embed="rId3" cstate="print"/>
          <a:stretch>
            <a:fillRect/>
          </a:stretch>
        </p:blipFill>
        <p:spPr>
          <a:xfrm>
            <a:off x="0" y="1628800"/>
            <a:ext cx="4200128" cy="2631643"/>
          </a:xfrm>
          <a:prstGeom prst="rect">
            <a:avLst/>
          </a:prstGeom>
        </p:spPr>
      </p:pic>
      <p:sp>
        <p:nvSpPr>
          <p:cNvPr id="14" name="Retângulo 13"/>
          <p:cNvSpPr/>
          <p:nvPr/>
        </p:nvSpPr>
        <p:spPr>
          <a:xfrm>
            <a:off x="0" y="2871194"/>
            <a:ext cx="9144000" cy="39703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2800" dirty="0" smtClean="0"/>
              <a:t>A mão abre as tábuas,... As palavras são tão claras que todos a podem ler... Desperta-se a memória, varrem-se de todas as mentes as trevas da superstição e heresia... Haverá um terrível clamor: “Estou perdido, eternamente perdido!” Homens ficarão com vontade de despedaçar os pastores que pregaram falsidades e condenaram a verdade. Todos se unem em acumular suas mais amargas condenações contra os ministros... levaram os ouvintes a anular a lei de Deus e a perseguir os que a queriam santificar.</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79656" y="332657"/>
            <a:ext cx="8540816" cy="612475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algn="ctr"/>
            <a:r>
              <a:rPr kumimoji="0" lang="pt-BR" sz="28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Recapitulação</a:t>
            </a:r>
          </a:p>
          <a:p>
            <a:pPr algn="just"/>
            <a:r>
              <a:rPr lang="pt-BR" sz="2800" dirty="0" smtClean="0">
                <a:solidFill>
                  <a:schemeClr val="tx1"/>
                </a:solidFill>
                <a:latin typeface="Calibri" pitchFamily="34" charset="0"/>
                <a:ea typeface="Calibri" pitchFamily="34" charset="0"/>
                <a:cs typeface="Calibri" pitchFamily="34" charset="0"/>
              </a:rPr>
              <a:t>-Reino do Norte chegará ao seu fim, não sendo socorrido.</a:t>
            </a:r>
          </a:p>
          <a:p>
            <a:pPr algn="just"/>
            <a:r>
              <a:rPr lang="pt-BR" sz="2800" dirty="0" smtClean="0">
                <a:solidFill>
                  <a:schemeClr val="tx1"/>
                </a:solidFill>
                <a:latin typeface="Calibri" pitchFamily="34" charset="0"/>
                <a:ea typeface="Calibri" pitchFamily="34" charset="0"/>
                <a:cs typeface="Calibri" pitchFamily="34" charset="0"/>
              </a:rPr>
              <a:t>-As pragas caem, será dito que é por causa do povo que não aceita a observância do domingo;</a:t>
            </a:r>
          </a:p>
          <a:p>
            <a:pPr algn="just"/>
            <a:r>
              <a:rPr lang="pt-BR" sz="2800" dirty="0" smtClean="0">
                <a:solidFill>
                  <a:schemeClr val="tx1"/>
                </a:solidFill>
                <a:latin typeface="Calibri" pitchFamily="34" charset="0"/>
                <a:ea typeface="Calibri" pitchFamily="34" charset="0"/>
                <a:cs typeface="Calibri" pitchFamily="34" charset="0"/>
              </a:rPr>
              <a:t>-Jesus e os Anjos protegem os 144 mil;</a:t>
            </a:r>
          </a:p>
          <a:p>
            <a:pPr algn="just"/>
            <a:r>
              <a:rPr lang="pt-BR" sz="2800" dirty="0" smtClean="0">
                <a:solidFill>
                  <a:schemeClr val="tx1"/>
                </a:solidFill>
                <a:latin typeface="Calibri" pitchFamily="34" charset="0"/>
                <a:ea typeface="Calibri" pitchFamily="34" charset="0"/>
                <a:cs typeface="Calibri" pitchFamily="34" charset="0"/>
              </a:rPr>
              <a:t>-Ao início das pragas, lançam o decreto de morte com uma certa data futura pra execução;</a:t>
            </a:r>
          </a:p>
          <a:p>
            <a:pPr algn="just"/>
            <a:r>
              <a:rPr lang="pt-BR" sz="2800" dirty="0" smtClean="0">
                <a:solidFill>
                  <a:schemeClr val="tx1"/>
                </a:solidFill>
                <a:latin typeface="Calibri" pitchFamily="34" charset="0"/>
                <a:ea typeface="Calibri" pitchFamily="34" charset="0"/>
                <a:cs typeface="Calibri" pitchFamily="34" charset="0"/>
              </a:rPr>
              <a:t>-No dia da execução dos 144 mil, os 10 mandamentos aparecem no céu;</a:t>
            </a:r>
          </a:p>
          <a:p>
            <a:pPr algn="just"/>
            <a:r>
              <a:rPr lang="pt-BR" sz="2800" dirty="0" smtClean="0">
                <a:solidFill>
                  <a:schemeClr val="tx1"/>
                </a:solidFill>
                <a:latin typeface="Calibri" pitchFamily="34" charset="0"/>
                <a:ea typeface="Calibri" pitchFamily="34" charset="0"/>
                <a:cs typeface="Calibri" pitchFamily="34" charset="0"/>
              </a:rPr>
              <a:t>-Cessa a perseguição ao povo de Deus, e a ira dos ímpios se volta contra os que os enganaram;</a:t>
            </a:r>
          </a:p>
          <a:p>
            <a:pPr algn="just"/>
            <a:r>
              <a:rPr lang="pt-BR" sz="2800" dirty="0" smtClean="0">
                <a:solidFill>
                  <a:schemeClr val="tx1"/>
                </a:solidFill>
                <a:latin typeface="Calibri" pitchFamily="34" charset="0"/>
                <a:ea typeface="Calibri" pitchFamily="34" charset="0"/>
                <a:cs typeface="Calibri" pitchFamily="34" charset="0"/>
              </a:rPr>
              <a:t>-Jesus volta para o céu, para tomar sua posição e juntamente com todos os anjos vir para terra.</a:t>
            </a:r>
          </a:p>
          <a:p>
            <a:pPr algn="just"/>
            <a:r>
              <a:rPr lang="pt-BR" sz="2800" dirty="0" smtClean="0">
                <a:solidFill>
                  <a:schemeClr val="tx1"/>
                </a:solidFill>
                <a:latin typeface="Calibri" pitchFamily="34" charset="0"/>
                <a:cs typeface="Calibri" pitchFamily="34" charset="0"/>
              </a:rPr>
              <a:t>-Ocorre a 2° vinda de Jesus com poder e grande glória.</a:t>
            </a:r>
            <a:endParaRPr lang="pt-BR" sz="3200" u="sng" dirty="0"/>
          </a:p>
        </p:txBody>
      </p:sp>
      <p:sp>
        <p:nvSpPr>
          <p:cNvPr id="11266" name="AutoShape 2" descr="O ÚLTIMO CHAMADO: SACUDIDURA EM LAODICÉ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ventos Finais"/>
          <p:cNvPicPr>
            <a:picLocks noChangeAspect="1" noChangeArrowheads="1"/>
          </p:cNvPicPr>
          <p:nvPr/>
        </p:nvPicPr>
        <p:blipFill>
          <a:blip r:embed="rId2" cstate="print"/>
          <a:srcRect l="17001" r="17480"/>
          <a:stretch>
            <a:fillRect/>
          </a:stretch>
        </p:blipFill>
        <p:spPr bwMode="auto">
          <a:xfrm>
            <a:off x="0" y="0"/>
            <a:ext cx="1259632" cy="1922543"/>
          </a:xfrm>
          <a:prstGeom prst="rect">
            <a:avLst/>
          </a:prstGeom>
          <a:noFill/>
        </p:spPr>
      </p:pic>
      <p:sp>
        <p:nvSpPr>
          <p:cNvPr id="15363" name="Rectangle 3"/>
          <p:cNvSpPr>
            <a:spLocks noChangeArrowheads="1"/>
          </p:cNvSpPr>
          <p:nvPr/>
        </p:nvSpPr>
        <p:spPr bwMode="auto">
          <a:xfrm>
            <a:off x="1331640" y="692696"/>
            <a:ext cx="7488832" cy="1077218"/>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180975" algn="ctr" fontAlgn="base">
              <a:spcBef>
                <a:spcPct val="0"/>
              </a:spcBef>
              <a:spcAft>
                <a:spcPct val="0"/>
              </a:spcAft>
            </a:pPr>
            <a:r>
              <a:rPr lang="pt-BR" sz="3200" b="1" i="1" dirty="0" smtClean="0"/>
              <a:t>Eventos Finais, cap.16 </a:t>
            </a:r>
          </a:p>
          <a:p>
            <a:pPr lvl="0" indent="180975" algn="ctr" fontAlgn="base">
              <a:spcBef>
                <a:spcPct val="0"/>
              </a:spcBef>
              <a:spcAft>
                <a:spcPct val="0"/>
              </a:spcAft>
            </a:pPr>
            <a:r>
              <a:rPr lang="pt-BR" sz="3200" b="1" i="1" dirty="0" smtClean="0"/>
              <a:t>(O fim do tempo da Graça), pág. 235</a:t>
            </a:r>
          </a:p>
        </p:txBody>
      </p:sp>
      <p:sp>
        <p:nvSpPr>
          <p:cNvPr id="14" name="Retângulo 13"/>
          <p:cNvSpPr/>
          <p:nvPr/>
        </p:nvSpPr>
        <p:spPr>
          <a:xfrm>
            <a:off x="251520" y="1772816"/>
            <a:ext cx="8640960" cy="5001369"/>
          </a:xfrm>
          <a:prstGeom prst="rect">
            <a:avLst/>
          </a:prstGeom>
        </p:spPr>
        <p:txBody>
          <a:bodyPr wrap="square">
            <a:spAutoFit/>
          </a:bodyPr>
          <a:lstStyle/>
          <a:p>
            <a:pPr lvl="0" indent="180975" algn="ctr" fontAlgn="base">
              <a:spcBef>
                <a:spcPct val="0"/>
              </a:spcBef>
              <a:spcAft>
                <a:spcPct val="0"/>
              </a:spcAft>
            </a:pPr>
            <a:r>
              <a:rPr lang="pt-BR" sz="2900" b="1" dirty="0" smtClean="0"/>
              <a:t>Fome da palavra.</a:t>
            </a:r>
          </a:p>
          <a:p>
            <a:pPr lvl="0" indent="180975" algn="just" fontAlgn="base">
              <a:spcBef>
                <a:spcPct val="0"/>
              </a:spcBef>
              <a:spcAft>
                <a:spcPct val="0"/>
              </a:spcAft>
            </a:pPr>
            <a:r>
              <a:rPr lang="pt-BR" sz="2900" u="sng" dirty="0" smtClean="0"/>
              <a:t>Os que não apreciam, estudam e prezam ternamente a Palavra de Deus proferida por Seus servos </a:t>
            </a:r>
            <a:r>
              <a:rPr lang="pt-BR" sz="2900" dirty="0" smtClean="0"/>
              <a:t>terão por que </a:t>
            </a:r>
            <a:r>
              <a:rPr lang="pt-BR" sz="2900" u="sng" dirty="0" smtClean="0"/>
              <a:t>lamentar-se amargamente no futuro</a:t>
            </a:r>
            <a:r>
              <a:rPr lang="pt-BR" sz="2900" dirty="0" smtClean="0"/>
              <a:t>. </a:t>
            </a:r>
            <a:r>
              <a:rPr lang="pt-BR" sz="2900" u="sng" dirty="0" smtClean="0"/>
              <a:t>Vi que o Senhor, em juízo, andará no fim do tempo pela Terra; as terríveis pragas começarão a cair.</a:t>
            </a:r>
            <a:r>
              <a:rPr lang="pt-BR" sz="2900" dirty="0" smtClean="0"/>
              <a:t> Então os que desprezaram a Palavra de Deus, os que a tiveram em pouca conta, “andarão de mar a mar, e do norte até o oriente; correrão por toda parte, procurando a palavra do Senhor, e não a acharão”. Amós 8:12. Há na Terra uma fome de ouvir a Palavra. </a:t>
            </a:r>
            <a:r>
              <a:rPr lang="pt-BR" sz="2900" b="1" dirty="0" smtClean="0"/>
              <a:t>— Manuscrito 1, 1857.</a:t>
            </a:r>
            <a:endParaRPr lang="pt-BR" sz="2900" b="1" dirty="0" smtClean="0">
              <a:solidFill>
                <a:srgbClr val="000000"/>
              </a:solidFill>
              <a:ea typeface="Times New Roman" pitchFamily="18" charset="0"/>
              <a:cs typeface="Calibri" pitchFamily="34" charset="0"/>
            </a:endParaRPr>
          </a:p>
        </p:txBody>
      </p:sp>
      <p:sp>
        <p:nvSpPr>
          <p:cNvPr id="17" name="Retângulo 16"/>
          <p:cNvSpPr/>
          <p:nvPr/>
        </p:nvSpPr>
        <p:spPr>
          <a:xfrm>
            <a:off x="2555776" y="0"/>
            <a:ext cx="4068474" cy="830997"/>
          </a:xfrm>
          <a:prstGeom prst="rect">
            <a:avLst/>
          </a:prstGeom>
        </p:spPr>
        <p:txBody>
          <a:bodyPr wrap="square">
            <a:spAutoFit/>
          </a:bodyPr>
          <a:lstStyle/>
          <a:p>
            <a:pPr lvl="0" indent="180975" algn="ctr" fontAlgn="base">
              <a:spcBef>
                <a:spcPct val="0"/>
              </a:spcBef>
              <a:spcAft>
                <a:spcPct val="0"/>
              </a:spcAft>
            </a:pPr>
            <a:r>
              <a:rPr lang="pt-BR" sz="4800" b="1" u="sng" dirty="0" smtClean="0">
                <a:effectLst>
                  <a:outerShdw blurRad="38100" dist="38100" dir="2700000" algn="tl">
                    <a:srgbClr val="000000">
                      <a:alpha val="43137"/>
                    </a:srgbClr>
                  </a:outerShdw>
                </a:effectLst>
              </a:rPr>
              <a:t>Apelo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ntos Finais"/>
          <p:cNvPicPr>
            <a:picLocks noChangeAspect="1" noChangeArrowheads="1"/>
          </p:cNvPicPr>
          <p:nvPr/>
        </p:nvPicPr>
        <p:blipFill>
          <a:blip r:embed="rId2" cstate="print"/>
          <a:srcRect l="17001" r="17480"/>
          <a:stretch>
            <a:fillRect/>
          </a:stretch>
        </p:blipFill>
        <p:spPr bwMode="auto">
          <a:xfrm>
            <a:off x="4932040" y="561996"/>
            <a:ext cx="2057933" cy="3140968"/>
          </a:xfrm>
          <a:prstGeom prst="rect">
            <a:avLst/>
          </a:prstGeom>
          <a:noFill/>
        </p:spPr>
      </p:pic>
      <p:pic>
        <p:nvPicPr>
          <p:cNvPr id="5" name="Imagem 4" descr="A_VERDADE_SOBRE_OS_ANJOS_1257099612B.jpg"/>
          <p:cNvPicPr>
            <a:picLocks noChangeAspect="1"/>
          </p:cNvPicPr>
          <p:nvPr/>
        </p:nvPicPr>
        <p:blipFill>
          <a:blip r:embed="rId3" cstate="print"/>
          <a:stretch>
            <a:fillRect/>
          </a:stretch>
        </p:blipFill>
        <p:spPr>
          <a:xfrm>
            <a:off x="613228" y="3717032"/>
            <a:ext cx="2033576" cy="3140968"/>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6897008" y="3717032"/>
            <a:ext cx="2227232" cy="3140968"/>
          </a:xfrm>
          <a:prstGeom prst="rect">
            <a:avLst/>
          </a:prstGeom>
          <a:noFill/>
          <a:ln w="9525">
            <a:noFill/>
            <a:miter lim="800000"/>
            <a:headEnd/>
            <a:tailEnd/>
          </a:ln>
        </p:spPr>
      </p:pic>
      <p:pic>
        <p:nvPicPr>
          <p:cNvPr id="45058" name="Picture 2" descr="Livro - Bíblia NVT - LUXO - Livros de Religião - Magazine Luiza"/>
          <p:cNvPicPr>
            <a:picLocks noChangeAspect="1" noChangeArrowheads="1"/>
          </p:cNvPicPr>
          <p:nvPr/>
        </p:nvPicPr>
        <p:blipFill>
          <a:blip r:embed="rId5" cstate="print"/>
          <a:srcRect l="8989"/>
          <a:stretch>
            <a:fillRect/>
          </a:stretch>
        </p:blipFill>
        <p:spPr bwMode="auto">
          <a:xfrm>
            <a:off x="0" y="561996"/>
            <a:ext cx="2858626" cy="3140967"/>
          </a:xfrm>
          <a:prstGeom prst="rect">
            <a:avLst/>
          </a:prstGeom>
          <a:noFill/>
        </p:spPr>
      </p:pic>
      <p:pic>
        <p:nvPicPr>
          <p:cNvPr id="10" name="Picture 4" descr="Mensagens Escolhidas 2 (ME2)"/>
          <p:cNvPicPr>
            <a:picLocks noChangeAspect="1" noChangeArrowheads="1"/>
          </p:cNvPicPr>
          <p:nvPr/>
        </p:nvPicPr>
        <p:blipFill>
          <a:blip r:embed="rId6" cstate="print"/>
          <a:srcRect/>
          <a:stretch>
            <a:fillRect/>
          </a:stretch>
        </p:blipFill>
        <p:spPr bwMode="auto">
          <a:xfrm>
            <a:off x="4779757" y="3717032"/>
            <a:ext cx="2093979" cy="3140968"/>
          </a:xfrm>
          <a:prstGeom prst="rect">
            <a:avLst/>
          </a:prstGeom>
          <a:noFill/>
        </p:spPr>
      </p:pic>
      <p:pic>
        <p:nvPicPr>
          <p:cNvPr id="44034" name="Picture 2" descr="VIDA E ENSINOS - A TRAGETORIA DE UMA MULHER DE VISAO ..."/>
          <p:cNvPicPr>
            <a:picLocks noChangeAspect="1" noChangeArrowheads="1"/>
          </p:cNvPicPr>
          <p:nvPr/>
        </p:nvPicPr>
        <p:blipFill>
          <a:blip r:embed="rId7" cstate="print"/>
          <a:srcRect/>
          <a:stretch>
            <a:fillRect/>
          </a:stretch>
        </p:blipFill>
        <p:spPr bwMode="auto">
          <a:xfrm>
            <a:off x="6995221" y="548680"/>
            <a:ext cx="2148779" cy="3168352"/>
          </a:xfrm>
          <a:prstGeom prst="rect">
            <a:avLst/>
          </a:prstGeom>
          <a:noFill/>
        </p:spPr>
      </p:pic>
      <p:pic>
        <p:nvPicPr>
          <p:cNvPr id="6" name="Picture 5"/>
          <p:cNvPicPr>
            <a:picLocks noChangeAspect="1" noChangeArrowheads="1"/>
          </p:cNvPicPr>
          <p:nvPr/>
        </p:nvPicPr>
        <p:blipFill>
          <a:blip r:embed="rId8" cstate="print"/>
          <a:srcRect/>
          <a:stretch>
            <a:fillRect/>
          </a:stretch>
        </p:blipFill>
        <p:spPr bwMode="auto">
          <a:xfrm>
            <a:off x="2857876" y="561996"/>
            <a:ext cx="2085603" cy="3139305"/>
          </a:xfrm>
          <a:prstGeom prst="rect">
            <a:avLst/>
          </a:prstGeom>
          <a:noFill/>
          <a:ln w="9525">
            <a:noFill/>
            <a:miter lim="800000"/>
            <a:headEnd/>
            <a:tailEnd/>
          </a:ln>
        </p:spPr>
      </p:pic>
      <p:sp>
        <p:nvSpPr>
          <p:cNvPr id="2" name="Título 1"/>
          <p:cNvSpPr>
            <a:spLocks noGrp="1"/>
          </p:cNvSpPr>
          <p:nvPr>
            <p:ph type="ctrTitle"/>
          </p:nvPr>
        </p:nvSpPr>
        <p:spPr>
          <a:xfrm>
            <a:off x="-72008" y="-315416"/>
            <a:ext cx="4644008" cy="1628800"/>
          </a:xfrm>
        </p:spPr>
        <p:txBody>
          <a:bodyPr anchor="t">
            <a:noAutofit/>
          </a:bodyPr>
          <a:lstStyle/>
          <a:p>
            <a:pPr algn="l"/>
            <a:r>
              <a:rPr lang="pt-BR" sz="8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Fontes:</a:t>
            </a:r>
            <a:endParaRPr lang="pt-BR"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2" descr="História da Redenção - CPB | Editora de Livros e Revistas da ..."/>
          <p:cNvPicPr>
            <a:picLocks noChangeAspect="1" noChangeArrowheads="1"/>
          </p:cNvPicPr>
          <p:nvPr/>
        </p:nvPicPr>
        <p:blipFill>
          <a:blip r:embed="rId9" cstate="print"/>
          <a:srcRect/>
          <a:stretch>
            <a:fillRect/>
          </a:stretch>
        </p:blipFill>
        <p:spPr bwMode="auto">
          <a:xfrm>
            <a:off x="2671655" y="3717032"/>
            <a:ext cx="2093977" cy="31409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0" y="44624"/>
            <a:ext cx="9144000" cy="792088"/>
          </a:xfrm>
        </p:spPr>
        <p:txBody>
          <a:bodyPr anchor="t">
            <a:normAutofit/>
          </a:bodyPr>
          <a:lstStyle/>
          <a:p>
            <a:r>
              <a:rPr lang="pt-BR" sz="4000" b="1" dirty="0" smtClean="0">
                <a:solidFill>
                  <a:srgbClr val="00B050"/>
                </a:solidFill>
                <a:effectLst>
                  <a:outerShdw blurRad="38100" dist="38100" dir="2700000" algn="tl">
                    <a:srgbClr val="000000">
                      <a:alpha val="43137"/>
                    </a:srgbClr>
                  </a:outerShdw>
                </a:effectLst>
              </a:rPr>
              <a:t>Qual livro da Bíblia contem essa resposta?</a:t>
            </a:r>
            <a:endParaRPr lang="pt-BR" sz="4000" b="1" dirty="0">
              <a:solidFill>
                <a:srgbClr val="00B050"/>
              </a:solidFill>
              <a:effectLst>
                <a:outerShdw blurRad="38100" dist="38100" dir="2700000" algn="tl">
                  <a:srgbClr val="000000">
                    <a:alpha val="43137"/>
                  </a:srgbClr>
                </a:outerShdw>
              </a:effectLst>
            </a:endParaRPr>
          </a:p>
        </p:txBody>
      </p:sp>
      <p:pic>
        <p:nvPicPr>
          <p:cNvPr id="15362" name="Picture 2" descr="Eventos Finais"/>
          <p:cNvPicPr>
            <a:picLocks noChangeAspect="1" noChangeArrowheads="1"/>
          </p:cNvPicPr>
          <p:nvPr/>
        </p:nvPicPr>
        <p:blipFill>
          <a:blip r:embed="rId2" cstate="print"/>
          <a:srcRect l="17001" r="17480"/>
          <a:stretch>
            <a:fillRect/>
          </a:stretch>
        </p:blipFill>
        <p:spPr bwMode="auto">
          <a:xfrm>
            <a:off x="0" y="792087"/>
            <a:ext cx="2699792" cy="4120619"/>
          </a:xfrm>
          <a:prstGeom prst="rect">
            <a:avLst/>
          </a:prstGeom>
          <a:noFill/>
        </p:spPr>
      </p:pic>
      <p:sp>
        <p:nvSpPr>
          <p:cNvPr id="15363" name="Rectangle 3"/>
          <p:cNvSpPr>
            <a:spLocks noChangeArrowheads="1"/>
          </p:cNvSpPr>
          <p:nvPr/>
        </p:nvSpPr>
        <p:spPr bwMode="auto">
          <a:xfrm>
            <a:off x="2699792" y="836712"/>
            <a:ext cx="6444208" cy="4278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i="0" u="none" strike="noStrike" cap="none" normalizeH="0" baseline="0" dirty="0" smtClean="0">
                <a:ln>
                  <a:noFill/>
                </a:ln>
                <a:solidFill>
                  <a:srgbClr val="000000"/>
                </a:solidFill>
                <a:effectLst/>
                <a:ea typeface="Times New Roman" pitchFamily="18" charset="0"/>
                <a:cs typeface="Calibri" pitchFamily="34" charset="0"/>
              </a:rPr>
              <a:t>Eventos Finais, pág. 258 e 259</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pt-BR" sz="1200" b="1" i="0" u="none" strike="noStrike" cap="none" normalizeH="0" baseline="0" dirty="0" smtClean="0">
              <a:ln>
                <a:noFill/>
              </a:ln>
              <a:solidFill>
                <a:srgbClr val="000000"/>
              </a:solidFill>
              <a:effectLst/>
              <a:ea typeface="Times New Roman" pitchFamily="18" charset="0"/>
              <a:cs typeface="Calibri"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000000"/>
                </a:solidFill>
                <a:effectLst/>
                <a:ea typeface="Times New Roman" pitchFamily="18" charset="0"/>
                <a:cs typeface="Calibri" pitchFamily="34" charset="0"/>
              </a:rPr>
              <a:t>Os Remanescentes Fazem </a:t>
            </a:r>
          </a:p>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000000"/>
                </a:solidFill>
                <a:effectLst/>
                <a:ea typeface="Times New Roman" pitchFamily="18" charset="0"/>
                <a:cs typeface="Calibri" pitchFamily="34" charset="0"/>
              </a:rPr>
              <a:t>de Deus a sua Defesa</a:t>
            </a:r>
            <a:endParaRPr kumimoji="0" lang="pt-BR" sz="2800" b="0" i="0" u="none" strike="noStrike" cap="none" normalizeH="0" baseline="0" dirty="0" smtClean="0">
              <a:ln>
                <a:noFill/>
              </a:ln>
              <a:solidFill>
                <a:srgbClr val="000000"/>
              </a:solidFill>
              <a:effectLst/>
              <a:ea typeface="Times New Roman" pitchFamily="18" charset="0"/>
              <a:cs typeface="Calibri"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ea typeface="Times New Roman" pitchFamily="18" charset="0"/>
                <a:cs typeface="Calibri" pitchFamily="34" charset="0"/>
              </a:rPr>
              <a:t>"</a:t>
            </a:r>
            <a:r>
              <a:rPr kumimoji="0" lang="pt-BR" sz="2800" b="0" i="0" u="sng" strike="noStrike" cap="none" normalizeH="0" baseline="0" dirty="0" smtClean="0">
                <a:ln>
                  <a:noFill/>
                </a:ln>
                <a:solidFill>
                  <a:srgbClr val="000000"/>
                </a:solidFill>
                <a:effectLst/>
                <a:ea typeface="Times New Roman" pitchFamily="18" charset="0"/>
                <a:cs typeface="Calibri" pitchFamily="34" charset="0"/>
              </a:rPr>
              <a:t>E naquele tempo Se levantará Miguel</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 o grande príncipe..." </a:t>
            </a:r>
            <a:r>
              <a:rPr kumimoji="0" lang="pt-BR" sz="3200" b="1" i="0" u="sng"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Calibri" pitchFamily="34" charset="0"/>
              </a:rPr>
              <a:t>Dan. 12:1</a:t>
            </a:r>
            <a:r>
              <a:rPr kumimoji="0" lang="pt-BR" sz="3200" b="0" i="0" u="none" strike="noStrike" cap="none" normalizeH="0" baseline="0" dirty="0" smtClean="0">
                <a:ln>
                  <a:noFill/>
                </a:ln>
                <a:solidFill>
                  <a:srgbClr val="000000"/>
                </a:solidFill>
                <a:effectLst/>
                <a:ea typeface="Times New Roman" pitchFamily="18" charset="0"/>
                <a:cs typeface="Calibri" pitchFamily="34" charset="0"/>
              </a:rPr>
              <a:t>.</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 </a:t>
            </a:r>
            <a:r>
              <a:rPr kumimoji="0" lang="pt-BR" sz="2800" b="0" i="0" u="sng" strike="noStrike" cap="none" normalizeH="0" baseline="0" dirty="0" smtClean="0">
                <a:ln>
                  <a:noFill/>
                </a:ln>
                <a:solidFill>
                  <a:srgbClr val="000000"/>
                </a:solidFill>
                <a:effectLst/>
                <a:ea typeface="Times New Roman" pitchFamily="18" charset="0"/>
                <a:cs typeface="Calibri" pitchFamily="34" charset="0"/>
              </a:rPr>
              <a:t>Quando vier este tempo de angústia, todo caso estará decidido</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 não mais haverá graça, nem misericórdia para o impenitente. </a:t>
            </a:r>
            <a:r>
              <a:rPr kumimoji="0" lang="pt-BR" sz="2800" b="0" i="0" u="sng" strike="noStrike" cap="none" normalizeH="0" baseline="0" dirty="0" smtClean="0">
                <a:ln>
                  <a:noFill/>
                </a:ln>
                <a:solidFill>
                  <a:srgbClr val="000000"/>
                </a:solidFill>
                <a:effectLst/>
                <a:ea typeface="Times New Roman" pitchFamily="18" charset="0"/>
                <a:cs typeface="Calibri" pitchFamily="34" charset="0"/>
              </a:rPr>
              <a:t>O selo do Deus vivo estará sobre o Seu povo</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a:t>
            </a:r>
            <a:endParaRPr kumimoji="0" lang="pt-BR" sz="2800" b="0" i="0" u="none" strike="noStrike" cap="none" normalizeH="0" baseline="0" dirty="0" smtClean="0">
              <a:ln>
                <a:noFill/>
              </a:ln>
              <a:solidFill>
                <a:schemeClr val="tx1"/>
              </a:solidFill>
              <a:effectLst/>
              <a:cs typeface="Arial" pitchFamily="34" charset="0"/>
            </a:endParaRPr>
          </a:p>
        </p:txBody>
      </p:sp>
      <p:sp>
        <p:nvSpPr>
          <p:cNvPr id="1026" name="AutoShape 2" descr="A resposta que você procura está na Palavra de Deus! | Curiti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A resposta que você procura está na Palavra de Deus! | Curiti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1" name="Título 4"/>
          <p:cNvSpPr txBox="1">
            <a:spLocks/>
          </p:cNvSpPr>
          <p:nvPr/>
        </p:nvSpPr>
        <p:spPr>
          <a:xfrm>
            <a:off x="0" y="5301208"/>
            <a:ext cx="9144000" cy="158417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Dan. 12:1 é um dos textos que contém essa resposta.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Usaremos a Bíblia</a:t>
            </a:r>
            <a:r>
              <a:rPr kumimoji="0" lang="pt-BR" sz="32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agora, e </a:t>
            </a:r>
            <a:r>
              <a:rPr kumimoji="0" lang="pt-BR"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ANALISAREMOS CADA</a:t>
            </a:r>
            <a:r>
              <a:rPr kumimoji="0" lang="pt-BR" sz="32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PARTE DESTE VERSO!</a:t>
            </a:r>
            <a:endParaRPr kumimoji="0" lang="pt-BR"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ox(in)">
                                      <p:cBhvr>
                                        <p:cTn id="10" dur="500"/>
                                        <p:tgtEl>
                                          <p:spTgt spid="1536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83991"/>
            <a:ext cx="8604448" cy="209288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se levantará Miguel, o grande príncipe, o defensor dos filhos do teu povo, e haverá tempo de angústia, qual nunca houve, desde que houve nação até àquele tempo; mas, naquele tempo, será salvo o teu povo, todo aquele que for achado inscrito no livro.”</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3347864" y="620688"/>
            <a:ext cx="0" cy="17281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9512" y="2348880"/>
            <a:ext cx="8640960" cy="4401205"/>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Nesse tempo</a:t>
            </a:r>
            <a:r>
              <a:rPr lang="pt-BR" sz="2800" u="sng" dirty="0" smtClean="0">
                <a:latin typeface="Calibri" pitchFamily="34" charset="0"/>
                <a:ea typeface="Calibri" pitchFamily="34" charset="0"/>
                <a:cs typeface="Calibri" pitchFamily="34" charset="0"/>
              </a:rPr>
              <a:t>”:</a:t>
            </a:r>
            <a:r>
              <a:rPr lang="pt-BR" sz="2800" dirty="0" smtClean="0">
                <a:latin typeface="Calibri" pitchFamily="34" charset="0"/>
                <a:ea typeface="Calibri" pitchFamily="34" charset="0"/>
                <a:cs typeface="Calibri" pitchFamily="34" charset="0"/>
              </a:rPr>
              <a:t> Neste versículo se apresenta certo tempo, não um ano, um mês ou dia determinado, mas </a:t>
            </a:r>
            <a:r>
              <a:rPr lang="pt-BR" sz="2800" u="sng" dirty="0" smtClean="0">
                <a:latin typeface="Calibri" pitchFamily="34" charset="0"/>
                <a:ea typeface="Calibri" pitchFamily="34" charset="0"/>
                <a:cs typeface="Calibri" pitchFamily="34" charset="0"/>
              </a:rPr>
              <a:t>um tempo definido por certo acontecimento</a:t>
            </a:r>
            <a:r>
              <a:rPr lang="pt-BR" sz="2800" dirty="0" smtClean="0">
                <a:latin typeface="Calibri" pitchFamily="34" charset="0"/>
                <a:ea typeface="Calibri" pitchFamily="34" charset="0"/>
                <a:cs typeface="Calibri" pitchFamily="34" charset="0"/>
              </a:rPr>
              <a:t>... </a:t>
            </a:r>
            <a:r>
              <a:rPr lang="pt-BR" sz="2800" u="sng" dirty="0" smtClean="0">
                <a:latin typeface="Calibri" pitchFamily="34" charset="0"/>
                <a:ea typeface="Calibri" pitchFamily="34" charset="0"/>
                <a:cs typeface="Calibri" pitchFamily="34" charset="0"/>
              </a:rPr>
              <a:t>Que tempo é esse?</a:t>
            </a:r>
            <a:r>
              <a:rPr lang="pt-BR" sz="2800" dirty="0" smtClean="0">
                <a:latin typeface="Calibri" pitchFamily="34" charset="0"/>
                <a:ea typeface="Calibri" pitchFamily="34" charset="0"/>
                <a:cs typeface="Calibri" pitchFamily="34" charset="0"/>
              </a:rPr>
              <a:t> O tempo é mencionado no verso anterior [versículo final do capítulo anterior - Dan. 11:45], o </a:t>
            </a:r>
            <a:r>
              <a:rPr lang="pt-BR" sz="2800" u="sng" dirty="0" smtClean="0">
                <a:latin typeface="Calibri" pitchFamily="34" charset="0"/>
                <a:ea typeface="Calibri" pitchFamily="34" charset="0"/>
                <a:cs typeface="Calibri" pitchFamily="34" charset="0"/>
              </a:rPr>
              <a:t>tempo em que o rei do norte armará as tendas palacianas no monte santo e glorioso</a:t>
            </a:r>
            <a:r>
              <a:rPr lang="pt-BR" sz="2800" dirty="0" smtClean="0">
                <a:latin typeface="Calibri" pitchFamily="34" charset="0"/>
                <a:ea typeface="Calibri" pitchFamily="34" charset="0"/>
                <a:cs typeface="Calibri" pitchFamily="34" charset="0"/>
              </a:rPr>
              <a:t>. </a:t>
            </a:r>
            <a:r>
              <a:rPr lang="pt-BR" sz="2800" u="sng" dirty="0" smtClean="0">
                <a:latin typeface="Calibri" pitchFamily="34" charset="0"/>
                <a:ea typeface="Calibri" pitchFamily="34" charset="0"/>
                <a:cs typeface="Calibri" pitchFamily="34" charset="0"/>
              </a:rPr>
              <a:t>Quando isto ocorrer</a:t>
            </a:r>
            <a:r>
              <a:rPr lang="pt-BR" sz="2800" dirty="0" smtClean="0">
                <a:latin typeface="Calibri" pitchFamily="34" charset="0"/>
                <a:ea typeface="Calibri" pitchFamily="34" charset="0"/>
                <a:cs typeface="Calibri" pitchFamily="34" charset="0"/>
              </a:rPr>
              <a:t>, virá seu fim. E então, segundo este versículo, </a:t>
            </a:r>
            <a:r>
              <a:rPr lang="pt-BR" sz="2800" u="sng" dirty="0" smtClean="0">
                <a:latin typeface="Calibri" pitchFamily="34" charset="0"/>
                <a:ea typeface="Calibri" pitchFamily="34" charset="0"/>
                <a:cs typeface="Calibri" pitchFamily="34" charset="0"/>
              </a:rPr>
              <a:t>havemos de esperar que Se levante Miguel</a:t>
            </a:r>
            <a:r>
              <a:rPr lang="pt-BR" sz="2800" dirty="0" smtClean="0">
                <a:latin typeface="Calibri" pitchFamily="34" charset="0"/>
                <a:ea typeface="Calibri" pitchFamily="34" charset="0"/>
                <a:cs typeface="Calibri" pitchFamily="34" charset="0"/>
              </a:rPr>
              <a:t>, o grande Príncipe. </a:t>
            </a:r>
            <a:endParaRPr lang="pt-BR"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420340"/>
            <a:ext cx="8712968" cy="200054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Obs. </a:t>
            </a:r>
            <a:r>
              <a:rPr kumimoji="0" lang="pt-BR" sz="28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Para entender</a:t>
            </a:r>
            <a:r>
              <a:rPr kumimoji="0" lang="pt-BR" sz="2800" i="0" u="none" strike="noStrike" cap="none" normalizeH="0" dirty="0" smtClean="0">
                <a:ln>
                  <a:noFill/>
                </a:ln>
                <a:solidFill>
                  <a:schemeClr val="tx1"/>
                </a:solidFill>
                <a:effectLst/>
                <a:latin typeface="Calibri" pitchFamily="34" charset="0"/>
                <a:ea typeface="Calibri" pitchFamily="34" charset="0"/>
                <a:cs typeface="Calibri" pitchFamily="34" charset="0"/>
              </a:rPr>
              <a:t> quem é o Rei do Norte, é um outro estudo... Logo, n</a:t>
            </a:r>
            <a:r>
              <a:rPr lang="pt-BR" sz="2800" baseline="0" dirty="0" smtClean="0">
                <a:solidFill>
                  <a:schemeClr val="tx1"/>
                </a:solidFill>
                <a:latin typeface="Calibri" pitchFamily="34" charset="0"/>
                <a:cs typeface="Calibri" pitchFamily="34" charset="0"/>
              </a:rPr>
              <a:t>ão iremos</a:t>
            </a:r>
            <a:r>
              <a:rPr lang="pt-BR" sz="2800" dirty="0" smtClean="0">
                <a:solidFill>
                  <a:schemeClr val="tx1"/>
                </a:solidFill>
                <a:latin typeface="Calibri" pitchFamily="34" charset="0"/>
                <a:cs typeface="Calibri" pitchFamily="34" charset="0"/>
              </a:rPr>
              <a:t> responder essa pergunta aqui. </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pt-BR" sz="2800" i="0" u="none" strike="noStrike" cap="none" normalizeH="0" baseline="0" dirty="0" smtClean="0">
              <a:ln>
                <a:noFill/>
              </a:ln>
              <a:solidFill>
                <a:schemeClr val="tx1"/>
              </a:solidFill>
              <a:effectLst/>
              <a:latin typeface="Calibri" pitchFamily="34" charset="0"/>
              <a:cs typeface="Calibri"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40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Calibri" pitchFamily="34" charset="0"/>
              </a:rPr>
              <a:t>Mas</a:t>
            </a:r>
            <a:r>
              <a:rPr kumimoji="0" lang="pt-BR" sz="4000" i="0" u="none"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cs typeface="Calibri" pitchFamily="34" charset="0"/>
              </a:rPr>
              <a:t> quem é para você o Rei do Norte?</a:t>
            </a:r>
            <a:endParaRPr kumimoji="0" lang="pt-BR" sz="40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CaixaDeTexto 7"/>
          <p:cNvSpPr txBox="1"/>
          <p:nvPr/>
        </p:nvSpPr>
        <p:spPr>
          <a:xfrm>
            <a:off x="1403648" y="3025983"/>
            <a:ext cx="6264696"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pt-BR" sz="6600" dirty="0" smtClean="0"/>
              <a:t>-Islamismo</a:t>
            </a:r>
          </a:p>
          <a:p>
            <a:r>
              <a:rPr lang="pt-BR" sz="6600" dirty="0" smtClean="0"/>
              <a:t>-Vaticano (Papa)</a:t>
            </a:r>
          </a:p>
          <a:p>
            <a:r>
              <a:rPr lang="pt-BR" sz="6600" dirty="0" smtClean="0"/>
              <a:t>-Um país</a:t>
            </a:r>
            <a:endParaRPr lang="pt-BR"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a:t>
            </a:r>
            <a:r>
              <a:rPr kumimoji="0" lang="pt-BR" sz="2600" b="1" i="0" strike="noStrike" cap="none" normalizeH="0" baseline="0" dirty="0" smtClean="0">
                <a:ln>
                  <a:noFill/>
                </a:ln>
                <a:solidFill>
                  <a:schemeClr val="tx1"/>
                </a:solidFill>
                <a:effectLst/>
                <a:latin typeface="Calibri" pitchFamily="34" charset="0"/>
                <a:ea typeface="Calibri" pitchFamily="34" charset="0"/>
                <a:cs typeface="Calibri" pitchFamily="34" charset="0"/>
              </a:rPr>
              <a:t>, o grande príncipe</a:t>
            </a:r>
            <a:r>
              <a:rPr kumimoji="0" lang="pt-BR" sz="2600" b="0" i="0"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4932040" y="548680"/>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0" y="1052736"/>
            <a:ext cx="9144000" cy="3539430"/>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se levantará Miguel</a:t>
            </a:r>
            <a:r>
              <a:rPr lang="pt-BR" sz="2800" u="sng" dirty="0" smtClean="0">
                <a:latin typeface="Calibri" pitchFamily="34" charset="0"/>
                <a:ea typeface="Calibri" pitchFamily="34" charset="0"/>
                <a:cs typeface="Calibri" pitchFamily="34" charset="0"/>
              </a:rPr>
              <a:t>”:</a:t>
            </a:r>
          </a:p>
          <a:p>
            <a:pPr indent="180975" algn="just" eaLnBrk="0" fontAlgn="base" hangingPunct="0">
              <a:spcBef>
                <a:spcPct val="0"/>
              </a:spcBef>
              <a:spcAft>
                <a:spcPct val="0"/>
              </a:spcAft>
            </a:pPr>
            <a:r>
              <a:rPr lang="pt-BR" sz="2800" u="sng" dirty="0" smtClean="0"/>
              <a:t>Quem é Miguel</a:t>
            </a:r>
            <a:r>
              <a:rPr lang="pt-BR" sz="2800" dirty="0" smtClean="0"/>
              <a:t>, e que significa o ato de levantar-Se? Miguel </a:t>
            </a:r>
            <a:r>
              <a:rPr lang="pt-BR" sz="2800" u="sng" dirty="0" smtClean="0"/>
              <a:t>é chamado o “Arcanjo” em Judas 9</a:t>
            </a:r>
            <a:r>
              <a:rPr lang="pt-BR" sz="2800" dirty="0" smtClean="0"/>
              <a:t>. Isso significa o chefe ou cabeça dos anjos. Há um só. Quem é? </a:t>
            </a:r>
            <a:r>
              <a:rPr lang="pt-BR" sz="2800" u="sng" dirty="0" smtClean="0"/>
              <a:t>É Aquele cuja voz se ouve do céu quando ressuscita os mortos</a:t>
            </a:r>
            <a:r>
              <a:rPr lang="pt-BR" sz="2800" dirty="0" smtClean="0"/>
              <a:t> (I Tes. 4:16 e João 5:28). Quando buscamos a verdade </a:t>
            </a:r>
            <a:r>
              <a:rPr lang="pt-BR" sz="2800" smtClean="0"/>
              <a:t>baseados </a:t>
            </a:r>
            <a:r>
              <a:rPr lang="pt-BR" sz="2800" smtClean="0"/>
              <a:t>nestes versos </a:t>
            </a:r>
            <a:r>
              <a:rPr lang="pt-BR" sz="2800" dirty="0" smtClean="0"/>
              <a:t>e em outros, chegamos à conclusão: A voz do Filho de Deus é a voz do Arcanjo; portanto, o </a:t>
            </a:r>
            <a:r>
              <a:rPr lang="pt-BR" sz="2800" u="sng" dirty="0" smtClean="0"/>
              <a:t>Arcanjo deve ser o Filho de Deus</a:t>
            </a:r>
            <a:r>
              <a:rPr lang="pt-BR" sz="2800" dirty="0" smtClean="0"/>
              <a:t>.</a:t>
            </a:r>
            <a:endParaRPr lang="pt-BR" sz="2800" u="sng" dirty="0" smtClean="0">
              <a:latin typeface="Calibri" pitchFamily="34" charset="0"/>
              <a:ea typeface="Calibri" pitchFamily="34" charset="0"/>
              <a:cs typeface="Calibri" pitchFamily="34" charset="0"/>
            </a:endParaRPr>
          </a:p>
        </p:txBody>
      </p:sp>
      <p:sp>
        <p:nvSpPr>
          <p:cNvPr id="6" name="Título 4"/>
          <p:cNvSpPr txBox="1">
            <a:spLocks/>
          </p:cNvSpPr>
          <p:nvPr/>
        </p:nvSpPr>
        <p:spPr>
          <a:xfrm>
            <a:off x="0" y="4608512"/>
            <a:ext cx="9144000" cy="227687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lvl="0" algn="ctr">
              <a:spcBef>
                <a:spcPct val="0"/>
              </a:spcBef>
              <a:defRPr/>
            </a:pPr>
            <a:r>
              <a:rPr lang="pt-BR" sz="2700" i="1" dirty="0" smtClean="0"/>
              <a:t>Obs. </a:t>
            </a:r>
            <a:r>
              <a:rPr lang="pt-BR" sz="2700" i="1" u="sng" dirty="0" smtClean="0"/>
              <a:t>Os ASD identificam Miguel</a:t>
            </a:r>
            <a:r>
              <a:rPr lang="pt-BR" sz="2700" i="1" dirty="0" smtClean="0"/>
              <a:t>, fundamentados na Bíblia, </a:t>
            </a:r>
            <a:r>
              <a:rPr lang="pt-BR" sz="2700" i="1" u="sng" dirty="0" smtClean="0"/>
              <a:t>sendo Jesus </a:t>
            </a:r>
            <a:r>
              <a:rPr lang="pt-BR" sz="2700" i="1" dirty="0" smtClean="0"/>
              <a:t>Cristo; baseado nas semelhanças que a mesma apresenta entre as características da missão de ambos. Outros comentaristas como João Calvino e Matthew Henry também fazem essa associação.</a:t>
            </a:r>
            <a:endParaRPr kumimoji="0" lang="pt-BR" sz="270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8570</TotalTime>
  <Words>4666</Words>
  <Application>Microsoft Office PowerPoint</Application>
  <PresentationFormat>Apresentação na tela (4:3)</PresentationFormat>
  <Paragraphs>181</Paragraphs>
  <Slides>46</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46</vt:i4>
      </vt:variant>
    </vt:vector>
  </HeadingPairs>
  <TitlesOfParts>
    <vt:vector size="52" baseType="lpstr">
      <vt:lpstr>Agency FB</vt:lpstr>
      <vt:lpstr>Arial</vt:lpstr>
      <vt:lpstr>Calibri</vt:lpstr>
      <vt:lpstr>Times New Roman</vt:lpstr>
      <vt:lpstr>Wingdings</vt:lpstr>
      <vt:lpstr>Tema do Office</vt:lpstr>
      <vt:lpstr>Apresentação do PowerPoint</vt:lpstr>
      <vt:lpstr>Fonte Principal</vt:lpstr>
      <vt:lpstr>É importante eu sabe disso? </vt:lpstr>
      <vt:lpstr>É importante saber disso? </vt:lpstr>
      <vt:lpstr>Fontes:</vt:lpstr>
      <vt:lpstr>Qual livro da Bíblia contem essa resposta?</vt:lpstr>
      <vt:lpstr>Apresentação do PowerPoint</vt:lpstr>
      <vt:lpstr>Apresentação do PowerPoint</vt:lpstr>
      <vt:lpstr>Apresentação do PowerPoint</vt:lpstr>
      <vt:lpstr>Apresentação do PowerPoint</vt:lpstr>
      <vt:lpstr>Apresentação do PowerPoint</vt:lpstr>
      <vt:lpstr>Episódios de Jesus aparecendo pra cuidando dos seus!</vt:lpstr>
      <vt:lpstr>Episódio de Jesus aparecendo para proteger os seus!</vt:lpstr>
      <vt:lpstr>Episódio de Jesus aparecendo para proteger os seus!</vt:lpstr>
      <vt:lpstr>Episódio de Jesus aparecendo antes de haver uma grande punição!</vt:lpstr>
      <vt:lpstr>Apresentação do PowerPoint</vt:lpstr>
      <vt:lpstr>Apresentação do PowerPoint</vt:lpstr>
      <vt:lpstr>Apresentação do PowerPoint</vt:lpstr>
      <vt:lpstr>Começamos o estudo com esse texto... </vt:lpstr>
      <vt:lpstr>Apresentação do PowerPoint</vt:lpstr>
      <vt:lpstr>Apresentação do PowerPoint</vt:lpstr>
      <vt:lpstr>Apresentação do PowerPoint</vt:lpstr>
      <vt:lpstr>Apresentação do PowerPoint</vt:lpstr>
      <vt:lpstr>Outro episódio de Jesus aparecendo para proteger os seus!</vt:lpstr>
      <vt:lpstr>A verdade sobre os anjos, pag. 272, cap. “Os Anjos na Crise Final”</vt:lpstr>
      <vt:lpstr>Idem - pág. 275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dc:creator>
  <cp:lastModifiedBy>Silas Jakel</cp:lastModifiedBy>
  <cp:revision>165</cp:revision>
  <dcterms:created xsi:type="dcterms:W3CDTF">2020-04-02T02:04:40Z</dcterms:created>
  <dcterms:modified xsi:type="dcterms:W3CDTF">2022-04-23T19:01:22Z</dcterms:modified>
</cp:coreProperties>
</file>