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9"/>
  </p:notesMasterIdLst>
  <p:sldIdLst>
    <p:sldId id="257" r:id="rId2"/>
    <p:sldId id="336" r:id="rId3"/>
    <p:sldId id="258" r:id="rId4"/>
    <p:sldId id="262" r:id="rId5"/>
    <p:sldId id="259" r:id="rId6"/>
    <p:sldId id="260" r:id="rId7"/>
    <p:sldId id="261" r:id="rId8"/>
    <p:sldId id="267" r:id="rId9"/>
    <p:sldId id="263" r:id="rId10"/>
    <p:sldId id="264" r:id="rId11"/>
    <p:sldId id="265" r:id="rId12"/>
    <p:sldId id="266" r:id="rId13"/>
    <p:sldId id="268" r:id="rId14"/>
    <p:sldId id="269" r:id="rId15"/>
    <p:sldId id="270" r:id="rId16"/>
    <p:sldId id="271" r:id="rId17"/>
    <p:sldId id="277" r:id="rId18"/>
    <p:sldId id="278" r:id="rId19"/>
    <p:sldId id="279" r:id="rId20"/>
    <p:sldId id="280" r:id="rId21"/>
    <p:sldId id="281" r:id="rId22"/>
    <p:sldId id="272" r:id="rId23"/>
    <p:sldId id="273" r:id="rId24"/>
    <p:sldId id="274" r:id="rId25"/>
    <p:sldId id="275" r:id="rId26"/>
    <p:sldId id="276" r:id="rId27"/>
    <p:sldId id="282" r:id="rId28"/>
    <p:sldId id="283" r:id="rId29"/>
    <p:sldId id="284" r:id="rId30"/>
    <p:sldId id="286" r:id="rId31"/>
    <p:sldId id="293" r:id="rId32"/>
    <p:sldId id="294" r:id="rId33"/>
    <p:sldId id="295" r:id="rId34"/>
    <p:sldId id="296" r:id="rId35"/>
    <p:sldId id="297" r:id="rId36"/>
    <p:sldId id="299" r:id="rId37"/>
    <p:sldId id="300" r:id="rId38"/>
    <p:sldId id="301" r:id="rId39"/>
    <p:sldId id="298" r:id="rId40"/>
    <p:sldId id="307" r:id="rId41"/>
    <p:sldId id="302" r:id="rId42"/>
    <p:sldId id="304" r:id="rId43"/>
    <p:sldId id="305" r:id="rId44"/>
    <p:sldId id="306" r:id="rId45"/>
    <p:sldId id="303" r:id="rId46"/>
    <p:sldId id="287" r:id="rId47"/>
    <p:sldId id="288" r:id="rId48"/>
    <p:sldId id="289" r:id="rId49"/>
    <p:sldId id="290" r:id="rId50"/>
    <p:sldId id="291" r:id="rId51"/>
    <p:sldId id="312" r:id="rId52"/>
    <p:sldId id="313" r:id="rId53"/>
    <p:sldId id="314" r:id="rId54"/>
    <p:sldId id="315" r:id="rId55"/>
    <p:sldId id="316" r:id="rId56"/>
    <p:sldId id="322" r:id="rId57"/>
    <p:sldId id="318" r:id="rId58"/>
    <p:sldId id="319" r:id="rId59"/>
    <p:sldId id="320" r:id="rId60"/>
    <p:sldId id="321" r:id="rId61"/>
    <p:sldId id="323" r:id="rId62"/>
    <p:sldId id="324" r:id="rId63"/>
    <p:sldId id="326" r:id="rId64"/>
    <p:sldId id="325" r:id="rId65"/>
    <p:sldId id="327" r:id="rId66"/>
    <p:sldId id="328" r:id="rId67"/>
    <p:sldId id="329" r:id="rId68"/>
    <p:sldId id="308" r:id="rId69"/>
    <p:sldId id="309" r:id="rId70"/>
    <p:sldId id="332" r:id="rId71"/>
    <p:sldId id="330" r:id="rId72"/>
    <p:sldId id="331" r:id="rId73"/>
    <p:sldId id="334" r:id="rId74"/>
    <p:sldId id="335" r:id="rId75"/>
    <p:sldId id="310" r:id="rId76"/>
    <p:sldId id="311" r:id="rId77"/>
    <p:sldId id="333" r:id="rId78"/>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2" d="100"/>
          <a:sy n="72" d="100"/>
        </p:scale>
        <p:origin x="1326" y="5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81A6FF1-6D79-45AB-A7B8-534B13693935}" type="datetimeFigureOut">
              <a:rPr lang="pt-BR" smtClean="0"/>
              <a:t>18/06/2020</a:t>
            </a:fld>
            <a:endParaRPr lang="pt-BR"/>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8FF95F-6C95-40A8-884B-0C20CA1F0F12}" type="slidenum">
              <a:rPr lang="pt-BR" smtClean="0"/>
              <a:t>‹nº›</a:t>
            </a:fld>
            <a:endParaRPr lang="pt-BR"/>
          </a:p>
        </p:txBody>
      </p:sp>
    </p:spTree>
    <p:extLst>
      <p:ext uri="{BB962C8B-B14F-4D97-AF65-F5344CB8AC3E}">
        <p14:creationId xmlns:p14="http://schemas.microsoft.com/office/powerpoint/2010/main" val="7695048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398FF95F-6C95-40A8-884B-0C20CA1F0F12}" type="slidenum">
              <a:rPr lang="pt-BR" smtClean="0"/>
              <a:t>65</a:t>
            </a:fld>
            <a:endParaRPr lang="pt-BR"/>
          </a:p>
        </p:txBody>
      </p:sp>
    </p:spTree>
    <p:extLst>
      <p:ext uri="{BB962C8B-B14F-4D97-AF65-F5344CB8AC3E}">
        <p14:creationId xmlns:p14="http://schemas.microsoft.com/office/powerpoint/2010/main" val="943160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9EAAD18E-9C89-4B69-8B71-FF13F78E4F4D}" type="datetimeFigureOut">
              <a:rPr lang="pt-BR" smtClean="0"/>
              <a:pPr/>
              <a:t>18/06/2020</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F4687410-9307-412E-842C-697E60069C23}" type="slidenum">
              <a:rPr lang="pt-BR" smtClean="0"/>
              <a:pPr/>
              <a:t>‹nº›</a:t>
            </a:fld>
            <a:endParaRPr lang="pt-B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9EAAD18E-9C89-4B69-8B71-FF13F78E4F4D}" type="datetimeFigureOut">
              <a:rPr lang="pt-BR" smtClean="0"/>
              <a:pPr/>
              <a:t>18/06/2020</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F4687410-9307-412E-842C-697E60069C23}" type="slidenum">
              <a:rPr lang="pt-BR" smtClean="0"/>
              <a:pPr/>
              <a:t>‹nº›</a:t>
            </a:fld>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9EAAD18E-9C89-4B69-8B71-FF13F78E4F4D}" type="datetimeFigureOut">
              <a:rPr lang="pt-BR" smtClean="0"/>
              <a:pPr/>
              <a:t>18/06/2020</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F4687410-9307-412E-842C-697E60069C23}" type="slidenum">
              <a:rPr lang="pt-BR" smtClean="0"/>
              <a:pPr/>
              <a:t>‹nº›</a:t>
            </a:fld>
            <a:endParaRPr lang="pt-B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9EAAD18E-9C89-4B69-8B71-FF13F78E4F4D}" type="datetimeFigureOut">
              <a:rPr lang="pt-BR" smtClean="0"/>
              <a:pPr/>
              <a:t>18/06/2020</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F4687410-9307-412E-842C-697E60069C23}" type="slidenum">
              <a:rPr lang="pt-BR" smtClean="0"/>
              <a:pPr/>
              <a:t>‹nº›</a:t>
            </a:fld>
            <a:endParaRPr lang="pt-B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os estilos do texto mestre</a:t>
            </a:r>
          </a:p>
        </p:txBody>
      </p:sp>
      <p:sp>
        <p:nvSpPr>
          <p:cNvPr id="4" name="Espaço Reservado para Data 3"/>
          <p:cNvSpPr>
            <a:spLocks noGrp="1"/>
          </p:cNvSpPr>
          <p:nvPr>
            <p:ph type="dt" sz="half" idx="10"/>
          </p:nvPr>
        </p:nvSpPr>
        <p:spPr/>
        <p:txBody>
          <a:bodyPr/>
          <a:lstStyle/>
          <a:p>
            <a:fld id="{9EAAD18E-9C89-4B69-8B71-FF13F78E4F4D}" type="datetimeFigureOut">
              <a:rPr lang="pt-BR" smtClean="0"/>
              <a:pPr/>
              <a:t>18/06/2020</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F4687410-9307-412E-842C-697E60069C23}" type="slidenum">
              <a:rPr lang="pt-BR" smtClean="0"/>
              <a:pPr/>
              <a:t>‹nº›</a:t>
            </a:fld>
            <a:endParaRPr lang="pt-B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9EAAD18E-9C89-4B69-8B71-FF13F78E4F4D}" type="datetimeFigureOut">
              <a:rPr lang="pt-BR" smtClean="0"/>
              <a:pPr/>
              <a:t>18/06/2020</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F4687410-9307-412E-842C-697E60069C23}" type="slidenum">
              <a:rPr lang="pt-BR" smtClean="0"/>
              <a:pPr/>
              <a:t>‹nº›</a:t>
            </a:fld>
            <a:endParaRPr lang="pt-B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9EAAD18E-9C89-4B69-8B71-FF13F78E4F4D}" type="datetimeFigureOut">
              <a:rPr lang="pt-BR" smtClean="0"/>
              <a:pPr/>
              <a:t>18/06/2020</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F4687410-9307-412E-842C-697E60069C23}" type="slidenum">
              <a:rPr lang="pt-BR" smtClean="0"/>
              <a:pPr/>
              <a:t>‹nº›</a:t>
            </a:fld>
            <a:endParaRPr lang="pt-B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Data 2"/>
          <p:cNvSpPr>
            <a:spLocks noGrp="1"/>
          </p:cNvSpPr>
          <p:nvPr>
            <p:ph type="dt" sz="half" idx="10"/>
          </p:nvPr>
        </p:nvSpPr>
        <p:spPr/>
        <p:txBody>
          <a:bodyPr/>
          <a:lstStyle/>
          <a:p>
            <a:fld id="{9EAAD18E-9C89-4B69-8B71-FF13F78E4F4D}" type="datetimeFigureOut">
              <a:rPr lang="pt-BR" smtClean="0"/>
              <a:pPr/>
              <a:t>18/06/2020</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F4687410-9307-412E-842C-697E60069C23}" type="slidenum">
              <a:rPr lang="pt-BR" smtClean="0"/>
              <a:pPr/>
              <a:t>‹nº›</a:t>
            </a:fld>
            <a:endParaRPr lang="pt-B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9EAAD18E-9C89-4B69-8B71-FF13F78E4F4D}" type="datetimeFigureOut">
              <a:rPr lang="pt-BR" smtClean="0"/>
              <a:pPr/>
              <a:t>18/06/2020</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F4687410-9307-412E-842C-697E60069C23}" type="slidenum">
              <a:rPr lang="pt-BR" smtClean="0"/>
              <a:pPr/>
              <a:t>‹nº›</a:t>
            </a:fld>
            <a:endParaRPr 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9EAAD18E-9C89-4B69-8B71-FF13F78E4F4D}" type="datetimeFigureOut">
              <a:rPr lang="pt-BR" smtClean="0"/>
              <a:pPr/>
              <a:t>18/06/2020</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F4687410-9307-412E-842C-697E60069C23}" type="slidenum">
              <a:rPr lang="pt-BR" smtClean="0"/>
              <a:pPr/>
              <a:t>‹nº›</a:t>
            </a:fld>
            <a:endParaRPr lang="pt-B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9EAAD18E-9C89-4B69-8B71-FF13F78E4F4D}" type="datetimeFigureOut">
              <a:rPr lang="pt-BR" smtClean="0"/>
              <a:pPr/>
              <a:t>18/06/2020</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F4687410-9307-412E-842C-697E60069C23}" type="slidenum">
              <a:rPr lang="pt-BR" smtClean="0"/>
              <a:pPr/>
              <a:t>‹nº›</a:t>
            </a:fld>
            <a:endParaRPr lang="pt-B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AAD18E-9C89-4B69-8B71-FF13F78E4F4D}" type="datetimeFigureOut">
              <a:rPr lang="pt-BR" smtClean="0"/>
              <a:pPr/>
              <a:t>18/06/2020</a:t>
            </a:fld>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687410-9307-412E-842C-697E60069C23}" type="slidenum">
              <a:rPr lang="pt-BR" smtClean="0"/>
              <a:pPr/>
              <a:t>‹nº›</a:t>
            </a:fld>
            <a:endParaRPr lang="pt-B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35.gif"/><Relationship Id="rId13" Type="http://schemas.openxmlformats.org/officeDocument/2006/relationships/image" Target="../media/image40.jpeg"/><Relationship Id="rId3" Type="http://schemas.openxmlformats.org/officeDocument/2006/relationships/image" Target="../media/image30.png"/><Relationship Id="rId7" Type="http://schemas.openxmlformats.org/officeDocument/2006/relationships/image" Target="../media/image34.jpeg"/><Relationship Id="rId12" Type="http://schemas.openxmlformats.org/officeDocument/2006/relationships/image" Target="../media/image39.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jpeg"/><Relationship Id="rId11" Type="http://schemas.openxmlformats.org/officeDocument/2006/relationships/image" Target="../media/image38.png"/><Relationship Id="rId5" Type="http://schemas.openxmlformats.org/officeDocument/2006/relationships/image" Target="../media/image32.jpeg"/><Relationship Id="rId10" Type="http://schemas.openxmlformats.org/officeDocument/2006/relationships/image" Target="../media/image37.jpeg"/><Relationship Id="rId4" Type="http://schemas.openxmlformats.org/officeDocument/2006/relationships/image" Target="../media/image31.jpeg"/><Relationship Id="rId9" Type="http://schemas.openxmlformats.org/officeDocument/2006/relationships/image" Target="../media/image36.jpeg"/></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5.jpe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hyperlink" Target="http://3.bp.blogspot.com/_1CGnjsTSMkQ/Sq4SZvGsgpI/AAAAAAAAALo/lTYXIHgF6B0/s1600-h/8remedios.jpg" TargetMode="External"/><Relationship Id="rId5" Type="http://schemas.openxmlformats.org/officeDocument/2006/relationships/image" Target="../media/image44.jpeg"/><Relationship Id="rId4" Type="http://schemas.openxmlformats.org/officeDocument/2006/relationships/image" Target="../media/image43.jpeg"/></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3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image" Target="../media/image55.jpeg"/><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4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4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 Id="rId5" Type="http://schemas.openxmlformats.org/officeDocument/2006/relationships/image" Target="../media/image71.jpeg"/><Relationship Id="rId4" Type="http://schemas.openxmlformats.org/officeDocument/2006/relationships/image" Target="../media/image70.jpeg"/></Relationships>
</file>

<file path=ppt/slides/_rels/slide4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5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 Id="rId5" Type="http://schemas.openxmlformats.org/officeDocument/2006/relationships/image" Target="../media/image80.jpeg"/><Relationship Id="rId4" Type="http://schemas.openxmlformats.org/officeDocument/2006/relationships/image" Target="../media/image79.jpeg"/></Relationships>
</file>

<file path=ppt/slides/_rels/slide5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slideLayout" Target="../slideLayouts/slideLayout7.xml"/><Relationship Id="rId5" Type="http://schemas.openxmlformats.org/officeDocument/2006/relationships/image" Target="../media/image84.jpeg"/><Relationship Id="rId4" Type="http://schemas.openxmlformats.org/officeDocument/2006/relationships/image" Target="../media/image83.png"/></Relationships>
</file>

<file path=ppt/slides/_rels/slide55.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86.png"/><Relationship Id="rId7" Type="http://schemas.openxmlformats.org/officeDocument/2006/relationships/image" Target="../media/image25.png"/><Relationship Id="rId2" Type="http://schemas.openxmlformats.org/officeDocument/2006/relationships/image" Target="../media/image85.jpeg"/><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jpeg"/><Relationship Id="rId4" Type="http://schemas.openxmlformats.org/officeDocument/2006/relationships/image" Target="../media/image22.png"/><Relationship Id="rId9" Type="http://schemas.openxmlformats.org/officeDocument/2006/relationships/image" Target="../media/image90.png"/></Relationships>
</file>

<file path=ppt/slides/_rels/slide56.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 Id="rId4" Type="http://schemas.openxmlformats.org/officeDocument/2006/relationships/image" Target="../media/image94.jpeg"/></Relationships>
</file>

<file path=ppt/slides/_rels/slide5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7.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6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7.xml"/><Relationship Id="rId6" Type="http://schemas.openxmlformats.org/officeDocument/2006/relationships/image" Target="../media/image106.jpeg"/><Relationship Id="rId5" Type="http://schemas.openxmlformats.org/officeDocument/2006/relationships/image" Target="../media/image105.png"/><Relationship Id="rId4" Type="http://schemas.openxmlformats.org/officeDocument/2006/relationships/image" Target="../media/image104.png"/></Relationships>
</file>

<file path=ppt/slides/_rels/slide62.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14.jpeg"/><Relationship Id="rId4" Type="http://schemas.openxmlformats.org/officeDocument/2006/relationships/image" Target="../media/image113.jpeg"/></Relationships>
</file>

<file path=ppt/slides/_rels/slide6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png"/><Relationship Id="rId1" Type="http://schemas.openxmlformats.org/officeDocument/2006/relationships/slideLayout" Target="../slideLayouts/slideLayout7.xml"/><Relationship Id="rId4" Type="http://schemas.openxmlformats.org/officeDocument/2006/relationships/image" Target="../media/image117.jpeg"/></Relationships>
</file>

<file path=ppt/slides/_rels/slide6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7.xml"/><Relationship Id="rId4" Type="http://schemas.openxmlformats.org/officeDocument/2006/relationships/hyperlink" Target="http://bbc.in/1131vxH" TargetMode="External"/></Relationships>
</file>

<file path=ppt/slides/_rels/slide6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7.xml"/><Relationship Id="rId6" Type="http://schemas.openxmlformats.org/officeDocument/2006/relationships/image" Target="../media/image126.jpeg"/><Relationship Id="rId5" Type="http://schemas.openxmlformats.org/officeDocument/2006/relationships/image" Target="../media/image125.jpeg"/><Relationship Id="rId4" Type="http://schemas.openxmlformats.org/officeDocument/2006/relationships/image" Target="../media/image124.jpeg"/></Relationships>
</file>

<file path=ppt/slides/_rels/slide72.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7.xml"/><Relationship Id="rId5" Type="http://schemas.openxmlformats.org/officeDocument/2006/relationships/image" Target="../media/image131.gif"/><Relationship Id="rId4" Type="http://schemas.openxmlformats.org/officeDocument/2006/relationships/image" Target="../media/image130.gif"/></Relationships>
</file>

<file path=ppt/slides/_rels/slide74.xml.rels><?xml version="1.0" encoding="UTF-8" standalone="yes"?>
<Relationships xmlns="http://schemas.openxmlformats.org/package/2006/relationships"><Relationship Id="rId3" Type="http://schemas.openxmlformats.org/officeDocument/2006/relationships/hyperlink" Target="https://osbastidoresdoplaneta.wordpress.com/" TargetMode="External"/><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134.png"/></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Eduardo\Desktop\seminario_esperanca_para_viver\jpg\objetos\14573fogo-planet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8"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p:cNvSpPr/>
          <p:nvPr/>
        </p:nvSpPr>
        <p:spPr>
          <a:xfrm>
            <a:off x="0" y="0"/>
            <a:ext cx="9143999" cy="6432530"/>
          </a:xfrm>
          <a:prstGeom prst="rect">
            <a:avLst/>
          </a:prstGeom>
        </p:spPr>
        <p:txBody>
          <a:bodyPr wrap="square">
            <a:spAutoFit/>
          </a:bodyPr>
          <a:lstStyle/>
          <a:p>
            <a:pPr algn="ctr"/>
            <a:r>
              <a:rPr lang="pt-BR" sz="4000" kern="10" dirty="0" smtClean="0">
                <a:ln w="9525">
                  <a:solidFill>
                    <a:srgbClr val="000000"/>
                  </a:solidFill>
                  <a:round/>
                  <a:headEnd/>
                  <a:tailEnd/>
                </a:ln>
                <a:solidFill>
                  <a:srgbClr val="FF0000"/>
                </a:solidFill>
                <a:latin typeface="Arial Black"/>
              </a:rPr>
              <a:t>UMA NOVA ORDEM MUNDIAL</a:t>
            </a:r>
          </a:p>
          <a:p>
            <a:pPr algn="ctr"/>
            <a:endParaRPr lang="pt-BR" sz="8800" kern="10" dirty="0" smtClean="0">
              <a:ln w="9525">
                <a:solidFill>
                  <a:srgbClr val="000000"/>
                </a:solidFill>
                <a:round/>
                <a:headEnd/>
                <a:tailEnd/>
              </a:ln>
              <a:solidFill>
                <a:srgbClr val="FFFF00"/>
              </a:solidFill>
              <a:latin typeface="Arial Black"/>
            </a:endParaRPr>
          </a:p>
          <a:p>
            <a:pPr algn="ctr"/>
            <a:r>
              <a:rPr lang="pt-BR" sz="8800" kern="10" dirty="0" smtClean="0">
                <a:ln w="9525">
                  <a:solidFill>
                    <a:srgbClr val="000000"/>
                  </a:solidFill>
                  <a:round/>
                  <a:headEnd/>
                  <a:tailEnd/>
                </a:ln>
                <a:solidFill>
                  <a:srgbClr val="FFFF00"/>
                </a:solidFill>
                <a:latin typeface="Arial Black"/>
              </a:rPr>
              <a:t>O GOVERNO</a:t>
            </a:r>
          </a:p>
          <a:p>
            <a:pPr algn="ctr"/>
            <a:r>
              <a:rPr lang="pt-BR" sz="8800" kern="10" dirty="0" smtClean="0">
                <a:ln w="9525">
                  <a:solidFill>
                    <a:srgbClr val="000000"/>
                  </a:solidFill>
                  <a:round/>
                  <a:headEnd/>
                  <a:tailEnd/>
                </a:ln>
                <a:solidFill>
                  <a:srgbClr val="FFFF00"/>
                </a:solidFill>
                <a:latin typeface="Arial Black"/>
              </a:rPr>
              <a:t>DA NOVA ERA</a:t>
            </a:r>
          </a:p>
          <a:p>
            <a:pPr algn="ctr"/>
            <a:endParaRPr lang="pt-BR" sz="3600" kern="10" dirty="0" smtClean="0">
              <a:ln w="9525">
                <a:solidFill>
                  <a:srgbClr val="000000"/>
                </a:solidFill>
                <a:round/>
                <a:headEnd/>
                <a:tailEnd/>
              </a:ln>
              <a:solidFill>
                <a:srgbClr val="FFFF00"/>
              </a:solidFill>
              <a:latin typeface="Arial Black"/>
            </a:endParaRPr>
          </a:p>
          <a:p>
            <a:pPr algn="ctr"/>
            <a:endParaRPr lang="pt-BR" sz="3600" kern="10" dirty="0" smtClean="0">
              <a:ln w="9525">
                <a:solidFill>
                  <a:srgbClr val="000000"/>
                </a:solidFill>
                <a:round/>
                <a:headEnd/>
                <a:tailEnd/>
              </a:ln>
              <a:solidFill>
                <a:srgbClr val="FFFF00"/>
              </a:solidFill>
              <a:latin typeface="Arial Black"/>
            </a:endParaRPr>
          </a:p>
          <a:p>
            <a:pPr algn="ctr"/>
            <a:r>
              <a:rPr lang="pt-BR" sz="3600" kern="10" dirty="0" smtClean="0">
                <a:ln w="9525">
                  <a:solidFill>
                    <a:srgbClr val="000000"/>
                  </a:solidFill>
                  <a:round/>
                  <a:headEnd/>
                  <a:tailEnd/>
                </a:ln>
                <a:solidFill>
                  <a:srgbClr val="FF0000"/>
                </a:solidFill>
                <a:latin typeface="Arial Black"/>
              </a:rPr>
              <a:t>COMO ISSO PODE AFETAR VOCÊ!</a:t>
            </a:r>
            <a:endParaRPr lang="pt-BR" sz="3600" kern="10" dirty="0">
              <a:ln w="9525">
                <a:solidFill>
                  <a:srgbClr val="000000"/>
                </a:solidFill>
                <a:round/>
                <a:headEnd/>
                <a:tailEnd/>
              </a:ln>
              <a:solidFill>
                <a:srgbClr val="FF0000"/>
              </a:solidFill>
              <a:latin typeface="Arial Black"/>
            </a:endParaRPr>
          </a:p>
        </p:txBody>
      </p:sp>
    </p:spTree>
    <p:extLst>
      <p:ext uri="{BB962C8B-B14F-4D97-AF65-F5344CB8AC3E}">
        <p14:creationId xmlns:p14="http://schemas.microsoft.com/office/powerpoint/2010/main" val="19672240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Eduardo\Desktop\seminario_esperanca_para_viver\jpg\biblia\bg_bibl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214282" y="214290"/>
            <a:ext cx="7413376" cy="923330"/>
          </a:xfrm>
          <a:prstGeom prst="rect">
            <a:avLst/>
          </a:prstGeom>
          <a:noFill/>
        </p:spPr>
        <p:txBody>
          <a:bodyPr wrap="none" rtlCol="0">
            <a:spAutoFit/>
          </a:bodyPr>
          <a:lstStyle/>
          <a:p>
            <a:r>
              <a:rPr lang="pt-BR" sz="5400" b="1" dirty="0" smtClean="0">
                <a:solidFill>
                  <a:srgbClr val="FF0000"/>
                </a:solidFill>
                <a:effectLst>
                  <a:outerShdw blurRad="38100" dist="38100" dir="2700000" algn="tl">
                    <a:srgbClr val="000000">
                      <a:alpha val="43137"/>
                    </a:srgbClr>
                  </a:outerShdw>
                </a:effectLst>
              </a:rPr>
              <a:t>         A VOZ DA SERPENTE</a:t>
            </a:r>
            <a:endParaRPr lang="pt-BR" sz="5400" b="1" dirty="0">
              <a:solidFill>
                <a:srgbClr val="FF0000"/>
              </a:solidFill>
              <a:effectLst>
                <a:outerShdw blurRad="38100" dist="38100" dir="2700000" algn="tl">
                  <a:srgbClr val="000000">
                    <a:alpha val="43137"/>
                  </a:srgbClr>
                </a:outerShdw>
              </a:effectLst>
            </a:endParaRPr>
          </a:p>
        </p:txBody>
      </p:sp>
      <p:sp>
        <p:nvSpPr>
          <p:cNvPr id="5" name="CaixaDeTexto 4"/>
          <p:cNvSpPr txBox="1"/>
          <p:nvPr/>
        </p:nvSpPr>
        <p:spPr>
          <a:xfrm>
            <a:off x="357158" y="1214422"/>
            <a:ext cx="8378384" cy="1938992"/>
          </a:xfrm>
          <a:prstGeom prst="rect">
            <a:avLst/>
          </a:prstGeom>
          <a:noFill/>
        </p:spPr>
        <p:txBody>
          <a:bodyPr wrap="none" rtlCol="0">
            <a:spAutoFit/>
          </a:bodyPr>
          <a:lstStyle/>
          <a:p>
            <a:r>
              <a:rPr lang="pt-BR" sz="2400" b="1" dirty="0" smtClean="0">
                <a:solidFill>
                  <a:schemeClr val="bg1"/>
                </a:solidFill>
                <a:effectLst>
                  <a:outerShdw blurRad="38100" dist="38100" dir="2700000" algn="tl">
                    <a:srgbClr val="000000">
                      <a:alpha val="43137"/>
                    </a:srgbClr>
                  </a:outerShdw>
                </a:effectLst>
              </a:rPr>
              <a:t>A filosofia panteísta é uma versão refinada do velho espiritismo,</a:t>
            </a:r>
          </a:p>
          <a:p>
            <a:r>
              <a:rPr lang="pt-BR" sz="2400" b="1" dirty="0" smtClean="0">
                <a:solidFill>
                  <a:schemeClr val="bg1"/>
                </a:solidFill>
                <a:effectLst>
                  <a:outerShdw blurRad="38100" dist="38100" dir="2700000" algn="tl">
                    <a:srgbClr val="000000">
                      <a:alpha val="43137"/>
                    </a:srgbClr>
                  </a:outerShdw>
                </a:effectLst>
              </a:rPr>
              <a:t>que  ressurge  transvestido  de  inúmeras e atraentes roupagens,</a:t>
            </a:r>
          </a:p>
          <a:p>
            <a:r>
              <a:rPr lang="pt-BR" sz="2400" b="1" dirty="0" smtClean="0">
                <a:solidFill>
                  <a:schemeClr val="bg1"/>
                </a:solidFill>
                <a:effectLst>
                  <a:outerShdw blurRad="38100" dist="38100" dir="2700000" algn="tl">
                    <a:srgbClr val="000000">
                      <a:alpha val="43137"/>
                    </a:srgbClr>
                  </a:outerShdw>
                </a:effectLst>
              </a:rPr>
              <a:t>compondo  o “desfile” de propostas do Movimento da Nova Era.</a:t>
            </a:r>
          </a:p>
          <a:p>
            <a:endParaRPr lang="pt-BR" sz="2400" b="1" dirty="0" smtClean="0">
              <a:solidFill>
                <a:schemeClr val="bg1"/>
              </a:solidFill>
              <a:effectLst>
                <a:outerShdw blurRad="38100" dist="38100" dir="2700000" algn="tl">
                  <a:srgbClr val="000000">
                    <a:alpha val="43137"/>
                  </a:srgbClr>
                </a:outerShdw>
              </a:effectLst>
            </a:endParaRPr>
          </a:p>
          <a:p>
            <a:r>
              <a:rPr lang="pt-BR" sz="2400" b="1" dirty="0" smtClean="0">
                <a:solidFill>
                  <a:schemeClr val="bg1"/>
                </a:solidFill>
                <a:effectLst>
                  <a:outerShdw blurRad="38100" dist="38100" dir="2700000" algn="tl">
                    <a:srgbClr val="000000">
                      <a:alpha val="43137"/>
                    </a:srgbClr>
                  </a:outerShdw>
                </a:effectLst>
              </a:rPr>
              <a:t>Parte de uma entrevista concedida por </a:t>
            </a:r>
            <a:r>
              <a:rPr lang="pt-BR" sz="2400" b="1" dirty="0" err="1" smtClean="0">
                <a:solidFill>
                  <a:schemeClr val="bg1"/>
                </a:solidFill>
                <a:effectLst>
                  <a:outerShdw blurRad="38100" dist="38100" dir="2700000" algn="tl">
                    <a:srgbClr val="000000">
                      <a:alpha val="43137"/>
                    </a:srgbClr>
                  </a:outerShdw>
                </a:effectLst>
              </a:rPr>
              <a:t>Blavatsky</a:t>
            </a:r>
            <a:r>
              <a:rPr lang="pt-BR" sz="2400" b="1" dirty="0" smtClean="0">
                <a:solidFill>
                  <a:schemeClr val="bg1"/>
                </a:solidFill>
                <a:effectLst>
                  <a:outerShdw blurRad="38100" dist="38100" dir="2700000" algn="tl">
                    <a:srgbClr val="000000">
                      <a:alpha val="43137"/>
                    </a:srgbClr>
                  </a:outerShdw>
                </a:effectLst>
              </a:rPr>
              <a:t>:</a:t>
            </a:r>
            <a:endParaRPr lang="pt-BR" sz="2400" b="1" dirty="0">
              <a:solidFill>
                <a:schemeClr val="bg1"/>
              </a:solidFill>
              <a:effectLst>
                <a:outerShdw blurRad="38100" dist="38100" dir="2700000" algn="tl">
                  <a:srgbClr val="000000">
                    <a:alpha val="43137"/>
                  </a:srgbClr>
                </a:outerShdw>
              </a:effectLst>
            </a:endParaRPr>
          </a:p>
        </p:txBody>
      </p:sp>
      <p:sp>
        <p:nvSpPr>
          <p:cNvPr id="6" name="Retângulo 5"/>
          <p:cNvSpPr/>
          <p:nvPr/>
        </p:nvSpPr>
        <p:spPr>
          <a:xfrm>
            <a:off x="5214942" y="3286124"/>
            <a:ext cx="3714776" cy="3214710"/>
          </a:xfrm>
          <a:prstGeom prst="rect">
            <a:avLst/>
          </a:prstGeom>
          <a:solidFill>
            <a:schemeClr val="accent3">
              <a:lumMod val="40000"/>
              <a:lumOff val="6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smtClean="0">
                <a:solidFill>
                  <a:schemeClr val="tx1"/>
                </a:solidFill>
                <a:effectLst>
                  <a:outerShdw blurRad="38100" dist="38100" dir="2700000" algn="tl">
                    <a:srgbClr val="000000">
                      <a:alpha val="43137"/>
                    </a:srgbClr>
                  </a:outerShdw>
                </a:effectLst>
              </a:rPr>
              <a:t>“- Vocês acreditam que o homem é um deus?</a:t>
            </a:r>
          </a:p>
          <a:p>
            <a:pPr algn="ctr"/>
            <a:endParaRPr lang="pt-BR" b="1" dirty="0" smtClean="0">
              <a:solidFill>
                <a:schemeClr val="tx1"/>
              </a:solidFill>
              <a:effectLst>
                <a:outerShdw blurRad="38100" dist="38100" dir="2700000" algn="tl">
                  <a:srgbClr val="000000">
                    <a:alpha val="43137"/>
                  </a:srgbClr>
                </a:outerShdw>
              </a:effectLst>
            </a:endParaRPr>
          </a:p>
          <a:p>
            <a:pPr algn="ctr">
              <a:buFontTx/>
              <a:buChar char="-"/>
            </a:pPr>
            <a:r>
              <a:rPr lang="pt-BR" b="1" dirty="0" smtClean="0">
                <a:solidFill>
                  <a:schemeClr val="tx1"/>
                </a:solidFill>
                <a:effectLst>
                  <a:outerShdw blurRad="38100" dist="38100" dir="2700000" algn="tl">
                    <a:srgbClr val="000000">
                      <a:alpha val="43137"/>
                    </a:srgbClr>
                  </a:outerShdw>
                </a:effectLst>
              </a:rPr>
              <a:t>Por favor, diga Deus e não um deus.  </a:t>
            </a:r>
            <a:r>
              <a:rPr lang="pt-BR" b="1" dirty="0" smtClean="0">
                <a:solidFill>
                  <a:srgbClr val="FF0000"/>
                </a:solidFill>
                <a:effectLst>
                  <a:outerShdw blurRad="38100" dist="38100" dir="2700000" algn="tl">
                    <a:srgbClr val="000000">
                      <a:alpha val="43137"/>
                    </a:srgbClr>
                  </a:outerShdw>
                </a:effectLst>
              </a:rPr>
              <a:t>A nosso ver, o homem é o único Deus que podemos conhecer</a:t>
            </a:r>
            <a:r>
              <a:rPr lang="pt-BR" b="1" dirty="0" smtClean="0">
                <a:solidFill>
                  <a:schemeClr val="tx1"/>
                </a:solidFill>
                <a:effectLst>
                  <a:outerShdw blurRad="38100" dist="38100" dir="2700000" algn="tl">
                    <a:srgbClr val="000000">
                      <a:alpha val="43137"/>
                    </a:srgbClr>
                  </a:outerShdw>
                </a:effectLst>
              </a:rPr>
              <a:t>.  E como poderia ser de outra forma?...”</a:t>
            </a:r>
          </a:p>
          <a:p>
            <a:pPr algn="ctr">
              <a:buFontTx/>
              <a:buChar char="-"/>
            </a:pPr>
            <a:endParaRPr lang="pt-BR" b="1" dirty="0" smtClean="0">
              <a:solidFill>
                <a:schemeClr val="tx1"/>
              </a:solidFill>
              <a:effectLst>
                <a:outerShdw blurRad="38100" dist="38100" dir="2700000" algn="tl">
                  <a:srgbClr val="000000">
                    <a:alpha val="43137"/>
                  </a:srgbClr>
                </a:outerShdw>
              </a:effectLst>
            </a:endParaRPr>
          </a:p>
          <a:p>
            <a:pPr algn="ctr"/>
            <a:r>
              <a:rPr lang="pt-BR" b="1" dirty="0" smtClean="0">
                <a:solidFill>
                  <a:schemeClr val="tx1"/>
                </a:solidFill>
                <a:effectLst>
                  <a:outerShdw blurRad="38100" dist="38100" dir="2700000" algn="tl">
                    <a:srgbClr val="000000">
                      <a:alpha val="43137"/>
                    </a:srgbClr>
                  </a:outerShdw>
                </a:effectLst>
              </a:rPr>
              <a:t>Marco André, Nova Era, pág. 35.</a:t>
            </a:r>
            <a:endParaRPr lang="pt-BR" b="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615428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Eduardo\Desktop\seminario_esperanca_para_viver\jpg\biblia\bg_bibl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500034" y="285728"/>
            <a:ext cx="6955494" cy="769441"/>
          </a:xfrm>
          <a:prstGeom prst="rect">
            <a:avLst/>
          </a:prstGeom>
          <a:noFill/>
        </p:spPr>
        <p:txBody>
          <a:bodyPr wrap="none" rtlCol="0">
            <a:spAutoFit/>
          </a:bodyPr>
          <a:lstStyle/>
          <a:p>
            <a:r>
              <a:rPr lang="pt-BR" sz="4400" b="1" dirty="0" smtClean="0">
                <a:solidFill>
                  <a:srgbClr val="FF0000"/>
                </a:solidFill>
                <a:effectLst>
                  <a:outerShdw blurRad="38100" dist="38100" dir="2700000" algn="tl">
                    <a:srgbClr val="000000">
                      <a:alpha val="43137"/>
                    </a:srgbClr>
                  </a:outerShdw>
                </a:effectLst>
              </a:rPr>
              <a:t>            POR QUE NOVA ERA?</a:t>
            </a:r>
            <a:endParaRPr lang="pt-BR" sz="4400" b="1" dirty="0">
              <a:solidFill>
                <a:srgbClr val="FF0000"/>
              </a:solidFill>
              <a:effectLst>
                <a:outerShdw blurRad="38100" dist="38100" dir="2700000" algn="tl">
                  <a:srgbClr val="000000">
                    <a:alpha val="43137"/>
                  </a:srgbClr>
                </a:outerShdw>
              </a:effectLst>
            </a:endParaRPr>
          </a:p>
        </p:txBody>
      </p:sp>
      <p:pic>
        <p:nvPicPr>
          <p:cNvPr id="2050" name="Picture 2" descr="E:\estudo - EUA na profecia\imagesYRDVPEDHalice.jpg"/>
          <p:cNvPicPr>
            <a:picLocks noChangeAspect="1" noChangeArrowheads="1"/>
          </p:cNvPicPr>
          <p:nvPr/>
        </p:nvPicPr>
        <p:blipFill>
          <a:blip r:embed="rId3"/>
          <a:srcRect/>
          <a:stretch>
            <a:fillRect/>
          </a:stretch>
        </p:blipFill>
        <p:spPr bwMode="auto">
          <a:xfrm>
            <a:off x="6786578" y="1285860"/>
            <a:ext cx="1952625" cy="2343150"/>
          </a:xfrm>
          <a:prstGeom prst="rect">
            <a:avLst/>
          </a:prstGeom>
          <a:noFill/>
          <a:ln w="76200">
            <a:solidFill>
              <a:schemeClr val="tx1"/>
            </a:solidFill>
          </a:ln>
        </p:spPr>
      </p:pic>
      <p:sp>
        <p:nvSpPr>
          <p:cNvPr id="5" name="CaixaDeTexto 4"/>
          <p:cNvSpPr txBox="1"/>
          <p:nvPr/>
        </p:nvSpPr>
        <p:spPr>
          <a:xfrm>
            <a:off x="142844" y="1142984"/>
            <a:ext cx="6769378" cy="3046988"/>
          </a:xfrm>
          <a:prstGeom prst="rect">
            <a:avLst/>
          </a:prstGeom>
          <a:noFill/>
        </p:spPr>
        <p:txBody>
          <a:bodyPr wrap="square" rtlCol="0">
            <a:spAutoFit/>
          </a:bodyPr>
          <a:lstStyle/>
          <a:p>
            <a:r>
              <a:rPr lang="pt-BR" sz="2400" b="1" dirty="0" smtClean="0">
                <a:solidFill>
                  <a:schemeClr val="bg1"/>
                </a:solidFill>
                <a:effectLst>
                  <a:outerShdw blurRad="38100" dist="38100" dir="2700000" algn="tl">
                    <a:srgbClr val="000000">
                      <a:alpha val="43137"/>
                    </a:srgbClr>
                  </a:outerShdw>
                </a:effectLst>
              </a:rPr>
              <a:t>Segundo o escritor Russel Chandler, quem cunhou</a:t>
            </a:r>
          </a:p>
          <a:p>
            <a:r>
              <a:rPr lang="pt-BR" sz="2400" b="1" dirty="0" smtClean="0">
                <a:solidFill>
                  <a:schemeClr val="bg1"/>
                </a:solidFill>
                <a:effectLst>
                  <a:outerShdw blurRad="38100" dist="38100" dir="2700000" algn="tl">
                    <a:srgbClr val="000000">
                      <a:alpha val="43137"/>
                    </a:srgbClr>
                  </a:outerShdw>
                </a:effectLst>
              </a:rPr>
              <a:t>o  nome  “Nova  Era”  foi  a  médium  inglesa Alice</a:t>
            </a:r>
          </a:p>
          <a:p>
            <a:r>
              <a:rPr lang="pt-BR" sz="2400" b="1" dirty="0" err="1" smtClean="0">
                <a:solidFill>
                  <a:schemeClr val="bg1"/>
                </a:solidFill>
                <a:effectLst>
                  <a:outerShdw blurRad="38100" dist="38100" dir="2700000" algn="tl">
                    <a:srgbClr val="000000">
                      <a:alpha val="43137"/>
                    </a:srgbClr>
                  </a:outerShdw>
                </a:effectLst>
              </a:rPr>
              <a:t>Bailey</a:t>
            </a:r>
            <a:r>
              <a:rPr lang="pt-BR" sz="2400" b="1" dirty="0" smtClean="0">
                <a:solidFill>
                  <a:schemeClr val="bg1"/>
                </a:solidFill>
                <a:effectLst>
                  <a:outerShdw blurRad="38100" dist="38100" dir="2700000" algn="tl">
                    <a:srgbClr val="000000">
                      <a:alpha val="43137"/>
                    </a:srgbClr>
                  </a:outerShdw>
                </a:effectLst>
              </a:rPr>
              <a:t>  (que foi Presidenta da Sociedade Teosófica</a:t>
            </a:r>
          </a:p>
          <a:p>
            <a:r>
              <a:rPr lang="pt-BR" sz="2400" b="1" dirty="0" smtClean="0">
                <a:solidFill>
                  <a:schemeClr val="bg1"/>
                </a:solidFill>
                <a:effectLst>
                  <a:outerShdw blurRad="38100" dist="38100" dir="2700000" algn="tl">
                    <a:srgbClr val="000000">
                      <a:alpha val="43137"/>
                    </a:srgbClr>
                  </a:outerShdw>
                </a:effectLst>
              </a:rPr>
              <a:t>e   uma   das   fundadoras   desse   movimento).  A</a:t>
            </a:r>
          </a:p>
          <a:p>
            <a:r>
              <a:rPr lang="pt-BR" sz="2400" b="1" dirty="0" smtClean="0">
                <a:solidFill>
                  <a:schemeClr val="bg1"/>
                </a:solidFill>
                <a:effectLst>
                  <a:outerShdw blurRad="38100" dist="38100" dir="2700000" algn="tl">
                    <a:srgbClr val="000000">
                      <a:alpha val="43137"/>
                    </a:srgbClr>
                  </a:outerShdw>
                </a:effectLst>
              </a:rPr>
              <a:t>grande   popularidade   da   expressão   aconteceu </a:t>
            </a:r>
          </a:p>
          <a:p>
            <a:r>
              <a:rPr lang="pt-BR" sz="2400" b="1" dirty="0" smtClean="0">
                <a:solidFill>
                  <a:schemeClr val="bg1"/>
                </a:solidFill>
                <a:effectLst>
                  <a:outerShdw blurRad="38100" dist="38100" dir="2700000" algn="tl">
                    <a:srgbClr val="000000">
                      <a:alpha val="43137"/>
                    </a:srgbClr>
                  </a:outerShdw>
                </a:effectLst>
              </a:rPr>
              <a:t>somente  depois  que  a “Nova Era” foi associada à</a:t>
            </a:r>
          </a:p>
          <a:p>
            <a:r>
              <a:rPr lang="pt-BR" sz="2400" b="1" dirty="0" smtClean="0">
                <a:solidFill>
                  <a:schemeClr val="bg1"/>
                </a:solidFill>
                <a:effectLst>
                  <a:outerShdw blurRad="38100" dist="38100" dir="2700000" algn="tl">
                    <a:srgbClr val="000000">
                      <a:alpha val="43137"/>
                    </a:srgbClr>
                  </a:outerShdw>
                </a:effectLst>
              </a:rPr>
              <a:t>música-título do musical </a:t>
            </a:r>
            <a:r>
              <a:rPr lang="pt-BR" sz="2400" b="1" dirty="0" err="1" smtClean="0">
                <a:solidFill>
                  <a:schemeClr val="bg1"/>
                </a:solidFill>
                <a:effectLst>
                  <a:outerShdw blurRad="38100" dist="38100" dir="2700000" algn="tl">
                    <a:srgbClr val="000000">
                      <a:alpha val="43137"/>
                    </a:srgbClr>
                  </a:outerShdw>
                </a:effectLst>
              </a:rPr>
              <a:t>Hair</a:t>
            </a:r>
            <a:r>
              <a:rPr lang="pt-BR" sz="2400" b="1" dirty="0" smtClean="0">
                <a:solidFill>
                  <a:schemeClr val="bg1"/>
                </a:solidFill>
                <a:effectLst>
                  <a:outerShdw blurRad="38100" dist="38100" dir="2700000" algn="tl">
                    <a:srgbClr val="000000">
                      <a:alpha val="43137"/>
                    </a:srgbClr>
                  </a:outerShdw>
                </a:effectLst>
              </a:rPr>
              <a:t>, em 1960, designada</a:t>
            </a:r>
          </a:p>
          <a:p>
            <a:r>
              <a:rPr lang="pt-BR" sz="2400" b="1" dirty="0" smtClean="0">
                <a:solidFill>
                  <a:schemeClr val="bg1"/>
                </a:solidFill>
                <a:effectLst>
                  <a:outerShdw blurRad="38100" dist="38100" dir="2700000" algn="tl">
                    <a:srgbClr val="000000">
                      <a:alpha val="43137"/>
                    </a:srgbClr>
                  </a:outerShdw>
                </a:effectLst>
              </a:rPr>
              <a:t>“Age </a:t>
            </a:r>
            <a:r>
              <a:rPr lang="pt-BR" sz="2400" b="1" dirty="0" err="1" smtClean="0">
                <a:solidFill>
                  <a:schemeClr val="bg1"/>
                </a:solidFill>
                <a:effectLst>
                  <a:outerShdw blurRad="38100" dist="38100" dir="2700000" algn="tl">
                    <a:srgbClr val="000000">
                      <a:alpha val="43137"/>
                    </a:srgbClr>
                  </a:outerShdw>
                </a:effectLst>
              </a:rPr>
              <a:t>of</a:t>
            </a:r>
            <a:r>
              <a:rPr lang="pt-BR" sz="2400" b="1" dirty="0" smtClean="0">
                <a:solidFill>
                  <a:schemeClr val="bg1"/>
                </a:solidFill>
                <a:effectLst>
                  <a:outerShdw blurRad="38100" dist="38100" dir="2700000" algn="tl">
                    <a:srgbClr val="000000">
                      <a:alpha val="43137"/>
                    </a:srgbClr>
                  </a:outerShdw>
                </a:effectLst>
              </a:rPr>
              <a:t> </a:t>
            </a:r>
            <a:r>
              <a:rPr lang="pt-BR" sz="2400" b="1" dirty="0" err="1" smtClean="0">
                <a:solidFill>
                  <a:schemeClr val="bg1"/>
                </a:solidFill>
                <a:effectLst>
                  <a:outerShdw blurRad="38100" dist="38100" dir="2700000" algn="tl">
                    <a:srgbClr val="000000">
                      <a:alpha val="43137"/>
                    </a:srgbClr>
                  </a:outerShdw>
                </a:effectLst>
              </a:rPr>
              <a:t>Aquarius</a:t>
            </a:r>
            <a:r>
              <a:rPr lang="pt-BR" sz="2400" b="1" dirty="0" smtClean="0">
                <a:solidFill>
                  <a:schemeClr val="bg1"/>
                </a:solidFill>
                <a:effectLst>
                  <a:outerShdw blurRad="38100" dist="38100" dir="2700000" algn="tl">
                    <a:srgbClr val="000000">
                      <a:alpha val="43137"/>
                    </a:srgbClr>
                  </a:outerShdw>
                </a:effectLst>
              </a:rPr>
              <a:t>” (Era de Aquário).</a:t>
            </a:r>
            <a:endParaRPr lang="pt-BR" sz="2400" b="1" dirty="0">
              <a:solidFill>
                <a:schemeClr val="bg1"/>
              </a:solidFill>
              <a:effectLst>
                <a:outerShdw blurRad="38100" dist="38100" dir="2700000" algn="tl">
                  <a:srgbClr val="000000">
                    <a:alpha val="43137"/>
                  </a:srgbClr>
                </a:outerShdw>
              </a:effectLst>
            </a:endParaRPr>
          </a:p>
        </p:txBody>
      </p:sp>
      <p:sp>
        <p:nvSpPr>
          <p:cNvPr id="6" name="CaixaDeTexto 5"/>
          <p:cNvSpPr txBox="1"/>
          <p:nvPr/>
        </p:nvSpPr>
        <p:spPr>
          <a:xfrm>
            <a:off x="4714876" y="4000504"/>
            <a:ext cx="4952968" cy="2677656"/>
          </a:xfrm>
          <a:prstGeom prst="rect">
            <a:avLst/>
          </a:prstGeom>
          <a:noFill/>
        </p:spPr>
        <p:txBody>
          <a:bodyPr wrap="square" rtlCol="0">
            <a:spAutoFit/>
          </a:bodyPr>
          <a:lstStyle/>
          <a:p>
            <a:r>
              <a:rPr lang="pt-BR" sz="2400" b="1" dirty="0" smtClean="0">
                <a:solidFill>
                  <a:schemeClr val="bg1"/>
                </a:solidFill>
                <a:effectLst>
                  <a:outerShdw blurRad="38100" dist="38100" dir="2700000" algn="tl">
                    <a:srgbClr val="000000">
                      <a:alpha val="43137"/>
                    </a:srgbClr>
                  </a:outerShdw>
                </a:effectLst>
              </a:rPr>
              <a:t>A   Nova   Era   acredita   que   a </a:t>
            </a:r>
          </a:p>
          <a:p>
            <a:r>
              <a:rPr lang="pt-BR" sz="2400" b="1" dirty="0" smtClean="0">
                <a:solidFill>
                  <a:schemeClr val="bg1"/>
                </a:solidFill>
                <a:effectLst>
                  <a:outerShdw blurRad="38100" dist="38100" dir="2700000" algn="tl">
                    <a:srgbClr val="000000">
                      <a:alpha val="43137"/>
                    </a:srgbClr>
                  </a:outerShdw>
                </a:effectLst>
              </a:rPr>
              <a:t>humanidade    evoluiu    dentro</a:t>
            </a:r>
          </a:p>
          <a:p>
            <a:r>
              <a:rPr lang="pt-BR" sz="2400" b="1" dirty="0" smtClean="0">
                <a:solidFill>
                  <a:schemeClr val="bg1"/>
                </a:solidFill>
                <a:effectLst>
                  <a:outerShdw blurRad="38100" dist="38100" dir="2700000" algn="tl">
                    <a:srgbClr val="000000">
                      <a:alpha val="43137"/>
                    </a:srgbClr>
                  </a:outerShdw>
                </a:effectLst>
              </a:rPr>
              <a:t>das seguintes eras:</a:t>
            </a:r>
          </a:p>
          <a:p>
            <a:r>
              <a:rPr lang="pt-BR" sz="2400" b="1" dirty="0" smtClean="0">
                <a:solidFill>
                  <a:schemeClr val="bg1"/>
                </a:solidFill>
                <a:effectLst>
                  <a:outerShdw blurRad="38100" dist="38100" dir="2700000" algn="tl">
                    <a:srgbClr val="000000">
                      <a:alpha val="43137"/>
                    </a:srgbClr>
                  </a:outerShdw>
                </a:effectLst>
              </a:rPr>
              <a:t>Era de Touro:     4304 a 2154 a.C.</a:t>
            </a:r>
          </a:p>
          <a:p>
            <a:r>
              <a:rPr lang="pt-BR" sz="2400" b="1" dirty="0" smtClean="0">
                <a:solidFill>
                  <a:schemeClr val="bg1"/>
                </a:solidFill>
                <a:effectLst>
                  <a:outerShdw blurRad="38100" dist="38100" dir="2700000" algn="tl">
                    <a:srgbClr val="000000">
                      <a:alpha val="43137"/>
                    </a:srgbClr>
                  </a:outerShdw>
                </a:effectLst>
              </a:rPr>
              <a:t>Era de Carneiro:      2154 a 4 a.C.</a:t>
            </a:r>
          </a:p>
          <a:p>
            <a:r>
              <a:rPr lang="pt-BR" sz="2400" b="1" dirty="0" smtClean="0">
                <a:solidFill>
                  <a:schemeClr val="bg1"/>
                </a:solidFill>
                <a:effectLst>
                  <a:outerShdw blurRad="38100" dist="38100" dir="2700000" algn="tl">
                    <a:srgbClr val="000000">
                      <a:alpha val="43137"/>
                    </a:srgbClr>
                  </a:outerShdw>
                </a:effectLst>
              </a:rPr>
              <a:t>Era de Peixes:   4 a.C. a 2146 d.C.</a:t>
            </a:r>
          </a:p>
          <a:p>
            <a:r>
              <a:rPr lang="pt-BR" sz="2400" b="1" dirty="0" smtClean="0">
                <a:solidFill>
                  <a:schemeClr val="bg1"/>
                </a:solidFill>
                <a:effectLst>
                  <a:outerShdw blurRad="38100" dist="38100" dir="2700000" algn="tl">
                    <a:srgbClr val="000000">
                      <a:alpha val="43137"/>
                    </a:srgbClr>
                  </a:outerShdw>
                </a:effectLst>
              </a:rPr>
              <a:t>Era de Aquário: 2146 a 4296 d.C.</a:t>
            </a:r>
            <a:endParaRPr lang="pt-BR" sz="2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615428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Eduardo\Desktop\seminario_esperanca_para_viver\jpg\biblia\bg_bibl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357158" y="142852"/>
            <a:ext cx="8572560" cy="830997"/>
          </a:xfrm>
          <a:prstGeom prst="rect">
            <a:avLst/>
          </a:prstGeom>
          <a:noFill/>
        </p:spPr>
        <p:txBody>
          <a:bodyPr wrap="square" rtlCol="0">
            <a:spAutoFit/>
          </a:bodyPr>
          <a:lstStyle/>
          <a:p>
            <a:r>
              <a:rPr lang="pt-BR" sz="4800" b="1" dirty="0" smtClean="0">
                <a:solidFill>
                  <a:srgbClr val="FF0000"/>
                </a:solidFill>
                <a:effectLst>
                  <a:outerShdw blurRad="38100" dist="38100" dir="2700000" algn="tl">
                    <a:srgbClr val="000000">
                      <a:alpha val="43137"/>
                    </a:srgbClr>
                  </a:outerShdw>
                </a:effectLst>
              </a:rPr>
              <a:t>       O CRISTO DA NOVA ERA </a:t>
            </a:r>
            <a:endParaRPr lang="pt-BR" sz="4800" b="1" dirty="0">
              <a:solidFill>
                <a:srgbClr val="FF0000"/>
              </a:solidFill>
              <a:effectLst>
                <a:outerShdw blurRad="38100" dist="38100" dir="2700000" algn="tl">
                  <a:srgbClr val="000000">
                    <a:alpha val="43137"/>
                  </a:srgbClr>
                </a:outerShdw>
              </a:effectLst>
            </a:endParaRPr>
          </a:p>
        </p:txBody>
      </p:sp>
      <p:sp>
        <p:nvSpPr>
          <p:cNvPr id="5" name="CaixaDeTexto 4"/>
          <p:cNvSpPr txBox="1"/>
          <p:nvPr/>
        </p:nvSpPr>
        <p:spPr>
          <a:xfrm>
            <a:off x="142844" y="928670"/>
            <a:ext cx="8919381" cy="3785652"/>
          </a:xfrm>
          <a:prstGeom prst="rect">
            <a:avLst/>
          </a:prstGeom>
          <a:noFill/>
        </p:spPr>
        <p:txBody>
          <a:bodyPr wrap="square" rtlCol="0">
            <a:spAutoFit/>
          </a:bodyPr>
          <a:lstStyle/>
          <a:p>
            <a:r>
              <a:rPr lang="pt-BR" sz="2400" b="1" dirty="0" smtClean="0">
                <a:solidFill>
                  <a:schemeClr val="bg1"/>
                </a:solidFill>
                <a:effectLst>
                  <a:outerShdw blurRad="38100" dist="38100" dir="2700000" algn="tl">
                    <a:srgbClr val="000000">
                      <a:alpha val="43137"/>
                    </a:srgbClr>
                  </a:outerShdw>
                </a:effectLst>
              </a:rPr>
              <a:t>Os  arautos  da  Nova  Era  pregam que cada uma das eras tem o seu</a:t>
            </a:r>
          </a:p>
          <a:p>
            <a:r>
              <a:rPr lang="pt-BR" sz="2400" b="1" dirty="0" err="1" smtClean="0">
                <a:solidFill>
                  <a:schemeClr val="bg1"/>
                </a:solidFill>
                <a:effectLst>
                  <a:outerShdw blurRad="38100" dist="38100" dir="2700000" algn="tl">
                    <a:srgbClr val="000000">
                      <a:alpha val="43137"/>
                    </a:srgbClr>
                  </a:outerShdw>
                </a:effectLst>
              </a:rPr>
              <a:t>avatar</a:t>
            </a:r>
            <a:r>
              <a:rPr lang="pt-BR" sz="2400" b="1" dirty="0" smtClean="0">
                <a:solidFill>
                  <a:schemeClr val="bg1"/>
                </a:solidFill>
                <a:effectLst>
                  <a:outerShdw blurRad="38100" dist="38100" dir="2700000" algn="tl">
                    <a:srgbClr val="000000">
                      <a:alpha val="43137"/>
                    </a:srgbClr>
                  </a:outerShdw>
                </a:effectLst>
              </a:rPr>
              <a:t> (líder espiritual).  Por exemplo: Moisés foi o </a:t>
            </a:r>
            <a:r>
              <a:rPr lang="pt-BR" sz="2400" b="1" dirty="0" err="1" smtClean="0">
                <a:solidFill>
                  <a:schemeClr val="bg1"/>
                </a:solidFill>
                <a:effectLst>
                  <a:outerShdw blurRad="38100" dist="38100" dir="2700000" algn="tl">
                    <a:srgbClr val="000000">
                      <a:alpha val="43137"/>
                    </a:srgbClr>
                  </a:outerShdw>
                </a:effectLst>
              </a:rPr>
              <a:t>avatar</a:t>
            </a:r>
            <a:r>
              <a:rPr lang="pt-BR" sz="2400" b="1" dirty="0" smtClean="0">
                <a:solidFill>
                  <a:schemeClr val="bg1"/>
                </a:solidFill>
                <a:effectLst>
                  <a:outerShdw blurRad="38100" dist="38100" dir="2700000" algn="tl">
                    <a:srgbClr val="000000">
                      <a:alpha val="43137"/>
                    </a:srgbClr>
                  </a:outerShdw>
                </a:effectLst>
              </a:rPr>
              <a:t> da Era de</a:t>
            </a:r>
          </a:p>
          <a:p>
            <a:r>
              <a:rPr lang="pt-BR" sz="2400" b="1" dirty="0" smtClean="0">
                <a:solidFill>
                  <a:schemeClr val="bg1"/>
                </a:solidFill>
                <a:effectLst>
                  <a:outerShdw blurRad="38100" dist="38100" dir="2700000" algn="tl">
                    <a:srgbClr val="000000">
                      <a:alpha val="43137"/>
                    </a:srgbClr>
                  </a:outerShdw>
                </a:effectLst>
              </a:rPr>
              <a:t>Carneiro,   o   grande   legislador   do   povo  de  Deus.   Mas a Era de </a:t>
            </a:r>
          </a:p>
          <a:p>
            <a:r>
              <a:rPr lang="pt-BR" sz="2400" b="1" dirty="0" smtClean="0">
                <a:solidFill>
                  <a:schemeClr val="bg1"/>
                </a:solidFill>
                <a:effectLst>
                  <a:outerShdw blurRad="38100" dist="38100" dir="2700000" algn="tl">
                    <a:srgbClr val="000000">
                      <a:alpha val="43137"/>
                    </a:srgbClr>
                  </a:outerShdw>
                </a:effectLst>
              </a:rPr>
              <a:t>Carneiro findou e Moisés saiu de cena.  Veio, então, a Era de Peixes.</a:t>
            </a:r>
          </a:p>
          <a:p>
            <a:r>
              <a:rPr lang="pt-BR" sz="2400" b="1" dirty="0" smtClean="0">
                <a:solidFill>
                  <a:schemeClr val="bg1"/>
                </a:solidFill>
                <a:effectLst>
                  <a:outerShdw blurRad="38100" dist="38100" dir="2700000" algn="tl">
                    <a:srgbClr val="000000">
                      <a:alpha val="43137"/>
                    </a:srgbClr>
                  </a:outerShdw>
                </a:effectLst>
              </a:rPr>
              <a:t>E  sabem  quem  eles  dizem  que  foi o </a:t>
            </a:r>
            <a:r>
              <a:rPr lang="pt-BR" sz="2400" b="1" dirty="0" err="1" smtClean="0">
                <a:solidFill>
                  <a:schemeClr val="bg1"/>
                </a:solidFill>
                <a:effectLst>
                  <a:outerShdw blurRad="38100" dist="38100" dir="2700000" algn="tl">
                    <a:srgbClr val="000000">
                      <a:alpha val="43137"/>
                    </a:srgbClr>
                  </a:outerShdw>
                </a:effectLst>
              </a:rPr>
              <a:t>avatar</a:t>
            </a:r>
            <a:r>
              <a:rPr lang="pt-BR" sz="2400" b="1" dirty="0" smtClean="0">
                <a:solidFill>
                  <a:schemeClr val="bg1"/>
                </a:solidFill>
                <a:effectLst>
                  <a:outerShdw blurRad="38100" dist="38100" dir="2700000" algn="tl">
                    <a:srgbClr val="000000">
                      <a:alpha val="43137"/>
                    </a:srgbClr>
                  </a:outerShdw>
                </a:effectLst>
              </a:rPr>
              <a:t> da Era de Peixes?  Isso </a:t>
            </a:r>
          </a:p>
          <a:p>
            <a:r>
              <a:rPr lang="pt-BR" sz="2400" b="1" dirty="0" smtClean="0">
                <a:solidFill>
                  <a:schemeClr val="bg1"/>
                </a:solidFill>
                <a:effectLst>
                  <a:outerShdw blurRad="38100" dist="38100" dir="2700000" algn="tl">
                    <a:srgbClr val="000000">
                      <a:alpha val="43137"/>
                    </a:srgbClr>
                  </a:outerShdw>
                </a:effectLst>
              </a:rPr>
              <a:t>mesmo,  Jesus!   Eles  dizem:  “Jesus  inaugurou a Era de Peixes, mas</a:t>
            </a:r>
          </a:p>
          <a:p>
            <a:r>
              <a:rPr lang="pt-BR" sz="2400" b="1" dirty="0" smtClean="0">
                <a:solidFill>
                  <a:schemeClr val="bg1"/>
                </a:solidFill>
                <a:effectLst>
                  <a:outerShdw blurRad="38100" dist="38100" dir="2700000" algn="tl">
                    <a:srgbClr val="000000">
                      <a:alpha val="43137"/>
                    </a:srgbClr>
                  </a:outerShdw>
                </a:effectLst>
              </a:rPr>
              <a:t>anunciando  a  Era  de  Aquário.   Graças  à semente lançada há dois</a:t>
            </a:r>
          </a:p>
          <a:p>
            <a:r>
              <a:rPr lang="pt-BR" sz="2400" b="1" dirty="0" smtClean="0">
                <a:solidFill>
                  <a:schemeClr val="bg1"/>
                </a:solidFill>
                <a:effectLst>
                  <a:outerShdw blurRad="38100" dist="38100" dir="2700000" algn="tl">
                    <a:srgbClr val="000000">
                      <a:alpha val="43137"/>
                    </a:srgbClr>
                  </a:outerShdw>
                </a:effectLst>
              </a:rPr>
              <a:t>mil  anos,  hoje a humanidade chegou ao seu grande momento.  </a:t>
            </a:r>
            <a:r>
              <a:rPr lang="pt-BR" sz="2400" b="1" dirty="0" smtClean="0">
                <a:solidFill>
                  <a:srgbClr val="FFFF00"/>
                </a:solidFill>
                <a:effectLst>
                  <a:outerShdw blurRad="38100" dist="38100" dir="2700000" algn="tl">
                    <a:srgbClr val="000000">
                      <a:alpha val="43137"/>
                    </a:srgbClr>
                  </a:outerShdw>
                </a:effectLst>
              </a:rPr>
              <a:t>Foi</a:t>
            </a:r>
          </a:p>
          <a:p>
            <a:r>
              <a:rPr lang="pt-BR" sz="2400" b="1" dirty="0" smtClean="0">
                <a:solidFill>
                  <a:srgbClr val="FFFF00"/>
                </a:solidFill>
                <a:effectLst>
                  <a:outerShdw blurRad="38100" dist="38100" dir="2700000" algn="tl">
                    <a:srgbClr val="000000">
                      <a:alpha val="43137"/>
                    </a:srgbClr>
                  </a:outerShdw>
                </a:effectLst>
              </a:rPr>
              <a:t>o   Mestre   que   lançou   as   bases   da  Nova  Era</a:t>
            </a:r>
            <a:r>
              <a:rPr lang="pt-BR" sz="2400" b="1" dirty="0" smtClean="0">
                <a:solidFill>
                  <a:schemeClr val="bg1"/>
                </a:solidFill>
                <a:effectLst>
                  <a:outerShdw blurRad="38100" dist="38100" dir="2700000" algn="tl">
                    <a:srgbClr val="000000">
                      <a:alpha val="43137"/>
                    </a:srgbClr>
                  </a:outerShdw>
                </a:effectLst>
              </a:rPr>
              <a:t>.”   Lauro Trevisan, </a:t>
            </a:r>
            <a:r>
              <a:rPr lang="pt-BR" sz="2400" b="1" dirty="0" err="1" smtClean="0">
                <a:solidFill>
                  <a:schemeClr val="bg1"/>
                </a:solidFill>
                <a:effectLst>
                  <a:outerShdw blurRad="38100" dist="38100" dir="2700000" algn="tl">
                    <a:srgbClr val="000000">
                      <a:alpha val="43137"/>
                    </a:srgbClr>
                  </a:outerShdw>
                </a:effectLst>
              </a:rPr>
              <a:t>Aquárius</a:t>
            </a:r>
            <a:r>
              <a:rPr lang="pt-BR" sz="2400" b="1" dirty="0" smtClean="0">
                <a:solidFill>
                  <a:schemeClr val="bg1"/>
                </a:solidFill>
                <a:effectLst>
                  <a:outerShdw blurRad="38100" dist="38100" dir="2700000" algn="tl">
                    <a:srgbClr val="000000">
                      <a:alpha val="43137"/>
                    </a:srgbClr>
                  </a:outerShdw>
                </a:effectLst>
              </a:rPr>
              <a:t>, A Nova Era Chegou, pág. 20.</a:t>
            </a:r>
            <a:endParaRPr lang="pt-BR" sz="2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615428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Eduardo\Desktop\seminario_esperanca_para_viver\jpg\biblia\bg_bibl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214282" y="142852"/>
            <a:ext cx="8794988" cy="4524315"/>
          </a:xfrm>
          <a:prstGeom prst="rect">
            <a:avLst/>
          </a:prstGeom>
          <a:noFill/>
        </p:spPr>
        <p:txBody>
          <a:bodyPr wrap="square" rtlCol="0">
            <a:spAutoFit/>
          </a:bodyPr>
          <a:lstStyle/>
          <a:p>
            <a:r>
              <a:rPr lang="pt-BR" sz="2400" b="1" dirty="0" smtClean="0">
                <a:solidFill>
                  <a:schemeClr val="bg1"/>
                </a:solidFill>
                <a:effectLst>
                  <a:outerShdw blurRad="38100" dist="38100" dir="2700000" algn="tl">
                    <a:srgbClr val="000000">
                      <a:alpha val="43137"/>
                    </a:srgbClr>
                  </a:outerShdw>
                </a:effectLst>
              </a:rPr>
              <a:t>Em  um  artigo  publicado na revista Destino, encontramos o ponto</a:t>
            </a:r>
          </a:p>
          <a:p>
            <a:r>
              <a:rPr lang="pt-BR" sz="2400" b="1" dirty="0" smtClean="0">
                <a:solidFill>
                  <a:schemeClr val="bg1"/>
                </a:solidFill>
                <a:effectLst>
                  <a:outerShdw blurRad="38100" dist="38100" dir="2700000" algn="tl">
                    <a:srgbClr val="000000">
                      <a:alpha val="43137"/>
                    </a:srgbClr>
                  </a:outerShdw>
                </a:effectLst>
              </a:rPr>
              <a:t>de   vista   dos   </a:t>
            </a:r>
            <a:r>
              <a:rPr lang="pt-BR" sz="2400" b="1" dirty="0" err="1" smtClean="0">
                <a:solidFill>
                  <a:schemeClr val="bg1"/>
                </a:solidFill>
                <a:effectLst>
                  <a:outerShdw blurRad="38100" dist="38100" dir="2700000" algn="tl">
                    <a:srgbClr val="000000">
                      <a:alpha val="43137"/>
                    </a:srgbClr>
                  </a:outerShdw>
                </a:effectLst>
              </a:rPr>
              <a:t>novaerinos</a:t>
            </a:r>
            <a:r>
              <a:rPr lang="pt-BR" sz="2400" b="1" dirty="0" smtClean="0">
                <a:solidFill>
                  <a:schemeClr val="bg1"/>
                </a:solidFill>
                <a:effectLst>
                  <a:outerShdw blurRad="38100" dist="38100" dir="2700000" algn="tl">
                    <a:srgbClr val="000000">
                      <a:alpha val="43137"/>
                    </a:srgbClr>
                  </a:outerShdw>
                </a:effectLst>
              </a:rPr>
              <a:t>   sobre   o  Senhor  Jesus Cristo: “Com a </a:t>
            </a:r>
          </a:p>
          <a:p>
            <a:r>
              <a:rPr lang="pt-BR" sz="2400" b="1" dirty="0" smtClean="0">
                <a:solidFill>
                  <a:schemeClr val="bg1"/>
                </a:solidFill>
                <a:effectLst>
                  <a:outerShdw blurRad="38100" dist="38100" dir="2700000" algn="tl">
                    <a:srgbClr val="000000">
                      <a:alpha val="43137"/>
                    </a:srgbClr>
                  </a:outerShdw>
                </a:effectLst>
              </a:rPr>
              <a:t>mudança  de Peixes para Aquário, dizem os astrólogos, sai de cena </a:t>
            </a:r>
          </a:p>
          <a:p>
            <a:r>
              <a:rPr lang="pt-BR" sz="2400" b="1" dirty="0" smtClean="0">
                <a:solidFill>
                  <a:schemeClr val="bg1"/>
                </a:solidFill>
                <a:effectLst>
                  <a:outerShdw blurRad="38100" dist="38100" dir="2700000" algn="tl">
                    <a:srgbClr val="000000">
                      <a:alpha val="43137"/>
                    </a:srgbClr>
                  </a:outerShdw>
                </a:effectLst>
              </a:rPr>
              <a:t>também  Jesus  Cristo,  o grande </a:t>
            </a:r>
            <a:r>
              <a:rPr lang="pt-BR" sz="2400" b="1" dirty="0" err="1" smtClean="0">
                <a:solidFill>
                  <a:schemeClr val="bg1"/>
                </a:solidFill>
                <a:effectLst>
                  <a:outerShdw blurRad="38100" dist="38100" dir="2700000" algn="tl">
                    <a:srgbClr val="000000">
                      <a:alpha val="43137"/>
                    </a:srgbClr>
                  </a:outerShdw>
                </a:effectLst>
              </a:rPr>
              <a:t>avatar</a:t>
            </a:r>
            <a:r>
              <a:rPr lang="pt-BR" sz="2400" b="1" dirty="0" smtClean="0">
                <a:solidFill>
                  <a:schemeClr val="bg1"/>
                </a:solidFill>
                <a:effectLst>
                  <a:outerShdw blurRad="38100" dist="38100" dir="2700000" algn="tl">
                    <a:srgbClr val="000000">
                      <a:alpha val="43137"/>
                    </a:srgbClr>
                  </a:outerShdw>
                </a:effectLst>
              </a:rPr>
              <a:t> da era que termina, dando</a:t>
            </a:r>
          </a:p>
          <a:p>
            <a:r>
              <a:rPr lang="pt-BR" sz="2400" b="1" dirty="0" smtClean="0">
                <a:solidFill>
                  <a:schemeClr val="bg1"/>
                </a:solidFill>
                <a:effectLst>
                  <a:outerShdw blurRad="38100" dist="38100" dir="2700000" algn="tl">
                    <a:srgbClr val="000000">
                      <a:alpha val="43137"/>
                    </a:srgbClr>
                  </a:outerShdw>
                </a:effectLst>
              </a:rPr>
              <a:t>lugar ao  patrono  máximo  de  Aquário,  o Mestre Saint </a:t>
            </a:r>
            <a:r>
              <a:rPr lang="pt-BR" sz="2400" b="1" dirty="0" err="1" smtClean="0">
                <a:solidFill>
                  <a:schemeClr val="bg1"/>
                </a:solidFill>
                <a:effectLst>
                  <a:outerShdw blurRad="38100" dist="38100" dir="2700000" algn="tl">
                    <a:srgbClr val="000000">
                      <a:alpha val="43137"/>
                    </a:srgbClr>
                  </a:outerShdw>
                </a:effectLst>
              </a:rPr>
              <a:t>Germain</a:t>
            </a:r>
            <a:r>
              <a:rPr lang="pt-BR" sz="2400" b="1" dirty="0" smtClean="0">
                <a:solidFill>
                  <a:schemeClr val="bg1"/>
                </a:solidFill>
                <a:effectLst>
                  <a:outerShdw blurRad="38100" dist="38100" dir="2700000" algn="tl">
                    <a:srgbClr val="000000">
                      <a:alpha val="43137"/>
                    </a:srgbClr>
                  </a:outerShdw>
                </a:effectLst>
              </a:rPr>
              <a:t>.” Revista Destino, abril de 1991.</a:t>
            </a:r>
          </a:p>
          <a:p>
            <a:endParaRPr lang="pt-BR" sz="2400" b="1" dirty="0" smtClean="0">
              <a:solidFill>
                <a:schemeClr val="bg1"/>
              </a:solidFill>
              <a:effectLst>
                <a:outerShdw blurRad="38100" dist="38100" dir="2700000" algn="tl">
                  <a:srgbClr val="000000">
                    <a:alpha val="43137"/>
                  </a:srgbClr>
                </a:outerShdw>
              </a:effectLst>
            </a:endParaRPr>
          </a:p>
          <a:p>
            <a:r>
              <a:rPr lang="pt-BR" sz="2400" b="1" dirty="0" smtClean="0">
                <a:solidFill>
                  <a:schemeClr val="bg1"/>
                </a:solidFill>
                <a:effectLst>
                  <a:outerShdw blurRad="38100" dist="38100" dir="2700000" algn="tl">
                    <a:srgbClr val="000000">
                      <a:alpha val="43137"/>
                    </a:srgbClr>
                  </a:outerShdw>
                </a:effectLst>
              </a:rPr>
              <a:t>É   fácil   descobrir   quem  é esse </a:t>
            </a:r>
            <a:r>
              <a:rPr lang="pt-BR" sz="2400" b="1" dirty="0" err="1" smtClean="0">
                <a:solidFill>
                  <a:schemeClr val="bg1"/>
                </a:solidFill>
                <a:effectLst>
                  <a:outerShdw blurRad="38100" dist="38100" dir="2700000" algn="tl">
                    <a:srgbClr val="000000">
                      <a:alpha val="43137"/>
                    </a:srgbClr>
                  </a:outerShdw>
                </a:effectLst>
              </a:rPr>
              <a:t>avatar</a:t>
            </a:r>
            <a:r>
              <a:rPr lang="pt-BR" sz="2400" b="1" dirty="0" smtClean="0">
                <a:solidFill>
                  <a:schemeClr val="bg1"/>
                </a:solidFill>
                <a:effectLst>
                  <a:outerShdw blurRad="38100" dist="38100" dir="2700000" algn="tl">
                    <a:srgbClr val="000000">
                      <a:alpha val="43137"/>
                    </a:srgbClr>
                  </a:outerShdw>
                </a:effectLst>
              </a:rPr>
              <a:t> da Nova Era, é fácil saber a </a:t>
            </a:r>
          </a:p>
          <a:p>
            <a:r>
              <a:rPr lang="pt-BR" sz="2400" b="1" dirty="0" smtClean="0">
                <a:solidFill>
                  <a:schemeClr val="bg1"/>
                </a:solidFill>
                <a:effectLst>
                  <a:outerShdw blurRad="38100" dist="38100" dir="2700000" algn="tl">
                    <a:srgbClr val="000000">
                      <a:alpha val="43137"/>
                    </a:srgbClr>
                  </a:outerShdw>
                </a:effectLst>
              </a:rPr>
              <a:t>identidade daquele que eles chamam de </a:t>
            </a:r>
            <a:r>
              <a:rPr lang="pt-BR" sz="2400" b="1" dirty="0" err="1" smtClean="0">
                <a:solidFill>
                  <a:schemeClr val="bg1"/>
                </a:solidFill>
                <a:effectLst>
                  <a:outerShdw blurRad="38100" dist="38100" dir="2700000" algn="tl">
                    <a:srgbClr val="000000">
                      <a:alpha val="43137"/>
                    </a:srgbClr>
                  </a:outerShdw>
                </a:effectLst>
              </a:rPr>
              <a:t>Lord</a:t>
            </a:r>
            <a:r>
              <a:rPr lang="pt-BR" sz="2400" b="1" dirty="0" smtClean="0">
                <a:solidFill>
                  <a:schemeClr val="bg1"/>
                </a:solidFill>
                <a:effectLst>
                  <a:outerShdw blurRad="38100" dist="38100" dir="2700000" algn="tl">
                    <a:srgbClr val="000000">
                      <a:alpha val="43137"/>
                    </a:srgbClr>
                  </a:outerShdw>
                </a:effectLst>
              </a:rPr>
              <a:t> </a:t>
            </a:r>
            <a:r>
              <a:rPr lang="pt-BR" sz="2400" b="1" dirty="0" err="1" smtClean="0">
                <a:solidFill>
                  <a:schemeClr val="bg1"/>
                </a:solidFill>
                <a:effectLst>
                  <a:outerShdw blurRad="38100" dist="38100" dir="2700000" algn="tl">
                    <a:srgbClr val="000000">
                      <a:alpha val="43137"/>
                    </a:srgbClr>
                  </a:outerShdw>
                </a:effectLst>
              </a:rPr>
              <a:t>Maitreya</a:t>
            </a:r>
            <a:r>
              <a:rPr lang="pt-BR" sz="2400" b="1" dirty="0" smtClean="0">
                <a:solidFill>
                  <a:schemeClr val="bg1"/>
                </a:solidFill>
                <a:effectLst>
                  <a:outerShdw blurRad="38100" dist="38100" dir="2700000" algn="tl">
                    <a:srgbClr val="000000">
                      <a:alpha val="43137"/>
                    </a:srgbClr>
                  </a:outerShdw>
                </a:effectLst>
              </a:rPr>
              <a:t>.  Durante o</a:t>
            </a:r>
          </a:p>
          <a:p>
            <a:r>
              <a:rPr lang="pt-BR" sz="2400" b="1" dirty="0" smtClean="0">
                <a:solidFill>
                  <a:schemeClr val="bg1"/>
                </a:solidFill>
                <a:effectLst>
                  <a:outerShdw blurRad="38100" dist="38100" dir="2700000" algn="tl">
                    <a:srgbClr val="000000">
                      <a:alpha val="43137"/>
                    </a:srgbClr>
                  </a:outerShdw>
                </a:effectLst>
              </a:rPr>
              <a:t>II   Congresso   Holístico   Internacional   (julho   de  1991),  em  Belo </a:t>
            </a:r>
          </a:p>
          <a:p>
            <a:r>
              <a:rPr lang="pt-BR" sz="2400" b="1" dirty="0" smtClean="0">
                <a:solidFill>
                  <a:schemeClr val="bg1"/>
                </a:solidFill>
                <a:effectLst>
                  <a:outerShdw blurRad="38100" dist="38100" dir="2700000" algn="tl">
                    <a:srgbClr val="000000">
                      <a:alpha val="43137"/>
                    </a:srgbClr>
                  </a:outerShdw>
                </a:effectLst>
              </a:rPr>
              <a:t>Horizonte  (MG),  Carlos  </a:t>
            </a:r>
            <a:r>
              <a:rPr lang="pt-BR" sz="2400" b="1" dirty="0" err="1" smtClean="0">
                <a:solidFill>
                  <a:schemeClr val="bg1"/>
                </a:solidFill>
                <a:effectLst>
                  <a:outerShdw blurRad="38100" dist="38100" dir="2700000" algn="tl">
                    <a:srgbClr val="000000">
                      <a:alpha val="43137"/>
                    </a:srgbClr>
                  </a:outerShdw>
                </a:effectLst>
              </a:rPr>
              <a:t>Byngton</a:t>
            </a:r>
            <a:r>
              <a:rPr lang="pt-BR" sz="2400" b="1" dirty="0" smtClean="0">
                <a:solidFill>
                  <a:schemeClr val="bg1"/>
                </a:solidFill>
                <a:effectLst>
                  <a:outerShdw blurRad="38100" dist="38100" dir="2700000" algn="tl">
                    <a:srgbClr val="000000">
                      <a:alpha val="43137"/>
                    </a:srgbClr>
                  </a:outerShdw>
                </a:effectLst>
              </a:rPr>
              <a:t>,  um  dos  promotores do evento,</a:t>
            </a:r>
          </a:p>
          <a:p>
            <a:r>
              <a:rPr lang="pt-BR" sz="2400" b="1" dirty="0" smtClean="0">
                <a:solidFill>
                  <a:schemeClr val="bg1"/>
                </a:solidFill>
                <a:effectLst>
                  <a:outerShdw blurRad="38100" dist="38100" dir="2700000" algn="tl">
                    <a:srgbClr val="000000">
                      <a:alpha val="43137"/>
                    </a:srgbClr>
                  </a:outerShdw>
                </a:effectLst>
              </a:rPr>
              <a:t>afirmou </a:t>
            </a:r>
            <a:r>
              <a:rPr lang="pt-BR" sz="2400" b="1" dirty="0" smtClean="0">
                <a:solidFill>
                  <a:srgbClr val="FFFF00"/>
                </a:solidFill>
                <a:effectLst>
                  <a:outerShdw blurRad="38100" dist="38100" dir="2700000" algn="tl">
                    <a:srgbClr val="000000">
                      <a:alpha val="43137"/>
                    </a:srgbClr>
                  </a:outerShdw>
                </a:effectLst>
              </a:rPr>
              <a:t>que Lúcifer não é um ser maligno</a:t>
            </a:r>
            <a:r>
              <a:rPr lang="pt-BR" sz="2400" b="1" dirty="0" smtClean="0">
                <a:solidFill>
                  <a:schemeClr val="bg1"/>
                </a:solidFill>
                <a:effectLst>
                  <a:outerShdw blurRad="38100" dist="38100" dir="2700000" algn="tl">
                    <a:srgbClr val="000000">
                      <a:alpha val="43137"/>
                    </a:srgbClr>
                  </a:outerShdw>
                </a:effectLst>
              </a:rPr>
              <a:t>.</a:t>
            </a:r>
            <a:endParaRPr lang="pt-BR" sz="2400" b="1" dirty="0">
              <a:solidFill>
                <a:schemeClr val="bg1"/>
              </a:solidFill>
              <a:effectLst>
                <a:outerShdw blurRad="38100" dist="38100" dir="2700000" algn="tl">
                  <a:srgbClr val="000000">
                    <a:alpha val="43137"/>
                  </a:srgbClr>
                </a:outerShdw>
              </a:effectLst>
            </a:endParaRPr>
          </a:p>
        </p:txBody>
      </p:sp>
      <p:pic>
        <p:nvPicPr>
          <p:cNvPr id="5" name="Imagem 4" descr="images Maitreya 2.jpg"/>
          <p:cNvPicPr>
            <a:picLocks noChangeAspect="1"/>
          </p:cNvPicPr>
          <p:nvPr/>
        </p:nvPicPr>
        <p:blipFill>
          <a:blip r:embed="rId3"/>
          <a:stretch>
            <a:fillRect/>
          </a:stretch>
        </p:blipFill>
        <p:spPr>
          <a:xfrm>
            <a:off x="5929322" y="4286256"/>
            <a:ext cx="2857504" cy="2428892"/>
          </a:xfrm>
          <a:prstGeom prst="rect">
            <a:avLst/>
          </a:prstGeom>
          <a:ln w="76200">
            <a:solidFill>
              <a:schemeClr val="bg1"/>
            </a:solidFill>
          </a:ln>
        </p:spPr>
      </p:pic>
    </p:spTree>
    <p:extLst>
      <p:ext uri="{BB962C8B-B14F-4D97-AF65-F5344CB8AC3E}">
        <p14:creationId xmlns:p14="http://schemas.microsoft.com/office/powerpoint/2010/main" val="20615428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Eduardo\Desktop\seminario_esperanca_para_viver\jpg\biblia\bg_bibl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428596" y="285728"/>
            <a:ext cx="8465138" cy="3785652"/>
          </a:xfrm>
          <a:prstGeom prst="rect">
            <a:avLst/>
          </a:prstGeom>
          <a:noFill/>
        </p:spPr>
        <p:txBody>
          <a:bodyPr wrap="square" rtlCol="0">
            <a:spAutoFit/>
          </a:bodyPr>
          <a:lstStyle/>
          <a:p>
            <a:r>
              <a:rPr lang="pt-BR" sz="2400" b="1" dirty="0" smtClean="0">
                <a:solidFill>
                  <a:schemeClr val="bg1"/>
                </a:solidFill>
                <a:effectLst>
                  <a:outerShdw blurRad="38100" dist="38100" dir="2700000" algn="tl">
                    <a:srgbClr val="000000">
                      <a:alpha val="43137"/>
                    </a:srgbClr>
                  </a:outerShdw>
                </a:effectLst>
              </a:rPr>
              <a:t>Segundo </a:t>
            </a:r>
            <a:r>
              <a:rPr lang="pt-BR" sz="2400" b="1" dirty="0" err="1" smtClean="0">
                <a:solidFill>
                  <a:schemeClr val="bg1"/>
                </a:solidFill>
                <a:effectLst>
                  <a:outerShdw blurRad="38100" dist="38100" dir="2700000" algn="tl">
                    <a:srgbClr val="000000">
                      <a:alpha val="43137"/>
                    </a:srgbClr>
                  </a:outerShdw>
                </a:effectLst>
              </a:rPr>
              <a:t>Byngton</a:t>
            </a:r>
            <a:r>
              <a:rPr lang="pt-BR" sz="2400" b="1" dirty="0" smtClean="0">
                <a:solidFill>
                  <a:schemeClr val="bg1"/>
                </a:solidFill>
                <a:effectLst>
                  <a:outerShdw blurRad="38100" dist="38100" dir="2700000" algn="tl">
                    <a:srgbClr val="000000">
                      <a:alpha val="43137"/>
                    </a:srgbClr>
                  </a:outerShdw>
                </a:effectLst>
              </a:rPr>
              <a:t>, </a:t>
            </a:r>
            <a:r>
              <a:rPr lang="pt-BR" sz="2400" b="1" dirty="0" smtClean="0">
                <a:solidFill>
                  <a:srgbClr val="FFFF00"/>
                </a:solidFill>
                <a:effectLst>
                  <a:outerShdw blurRad="38100" dist="38100" dir="2700000" algn="tl">
                    <a:srgbClr val="000000">
                      <a:alpha val="43137"/>
                    </a:srgbClr>
                  </a:outerShdw>
                </a:effectLst>
              </a:rPr>
              <a:t>o cristianismo cometeu um grande engano em</a:t>
            </a:r>
          </a:p>
          <a:p>
            <a:r>
              <a:rPr lang="pt-BR" sz="2400" b="1" dirty="0" smtClean="0">
                <a:solidFill>
                  <a:srgbClr val="FFFF00"/>
                </a:solidFill>
                <a:effectLst>
                  <a:outerShdw blurRad="38100" dist="38100" dir="2700000" algn="tl">
                    <a:srgbClr val="000000">
                      <a:alpha val="43137"/>
                    </a:srgbClr>
                  </a:outerShdw>
                </a:effectLst>
              </a:rPr>
              <a:t>atribuir caráter maligno a Lúcifer</a:t>
            </a:r>
            <a:r>
              <a:rPr lang="pt-BR" sz="2400" b="1" dirty="0" smtClean="0">
                <a:solidFill>
                  <a:schemeClr val="bg1"/>
                </a:solidFill>
                <a:effectLst>
                  <a:outerShdw blurRad="38100" dist="38100" dir="2700000" algn="tl">
                    <a:srgbClr val="000000">
                      <a:alpha val="43137"/>
                    </a:srgbClr>
                  </a:outerShdw>
                </a:effectLst>
              </a:rPr>
              <a:t> (Fonte: Marco André, Nova Era,</a:t>
            </a:r>
          </a:p>
          <a:p>
            <a:r>
              <a:rPr lang="pt-BR" sz="2400" b="1" dirty="0" err="1" smtClean="0">
                <a:solidFill>
                  <a:schemeClr val="bg1"/>
                </a:solidFill>
                <a:effectLst>
                  <a:outerShdw blurRad="38100" dist="38100" dir="2700000" algn="tl">
                    <a:srgbClr val="000000">
                      <a:alpha val="43137"/>
                    </a:srgbClr>
                  </a:outerShdw>
                </a:effectLst>
              </a:rPr>
              <a:t>págs</a:t>
            </a:r>
            <a:r>
              <a:rPr lang="pt-BR" sz="2400" b="1" dirty="0" smtClean="0">
                <a:solidFill>
                  <a:schemeClr val="bg1"/>
                </a:solidFill>
                <a:effectLst>
                  <a:outerShdw blurRad="38100" dist="38100" dir="2700000" algn="tl">
                    <a:srgbClr val="000000">
                      <a:alpha val="43137"/>
                    </a:srgbClr>
                  </a:outerShdw>
                </a:effectLst>
              </a:rPr>
              <a:t>.  48-49).    Essa   afirmação   está  de  acordo  com  que Alice </a:t>
            </a:r>
          </a:p>
          <a:p>
            <a:r>
              <a:rPr lang="pt-BR" sz="2400" b="1" dirty="0" err="1" smtClean="0">
                <a:solidFill>
                  <a:schemeClr val="bg1"/>
                </a:solidFill>
                <a:effectLst>
                  <a:outerShdw blurRad="38100" dist="38100" dir="2700000" algn="tl">
                    <a:srgbClr val="000000">
                      <a:alpha val="43137"/>
                    </a:srgbClr>
                  </a:outerShdw>
                </a:effectLst>
              </a:rPr>
              <a:t>Bailey</a:t>
            </a:r>
            <a:r>
              <a:rPr lang="pt-BR" sz="2400" b="1" dirty="0" smtClean="0">
                <a:solidFill>
                  <a:schemeClr val="bg1"/>
                </a:solidFill>
                <a:effectLst>
                  <a:outerShdw blurRad="38100" dist="38100" dir="2700000" algn="tl">
                    <a:srgbClr val="000000">
                      <a:alpha val="43137"/>
                    </a:srgbClr>
                  </a:outerShdw>
                </a:effectLst>
              </a:rPr>
              <a:t> dizia: “</a:t>
            </a:r>
            <a:r>
              <a:rPr lang="pt-BR" sz="2400" b="1" dirty="0" smtClean="0">
                <a:solidFill>
                  <a:srgbClr val="FFFF00"/>
                </a:solidFill>
                <a:effectLst>
                  <a:outerShdw blurRad="38100" dist="38100" dir="2700000" algn="tl">
                    <a:srgbClr val="000000">
                      <a:alpha val="43137"/>
                    </a:srgbClr>
                  </a:outerShdw>
                </a:effectLst>
              </a:rPr>
              <a:t>Lúcifer é o dono e senhor da humanidade</a:t>
            </a:r>
            <a:r>
              <a:rPr lang="pt-BR" sz="2400" b="1" dirty="0" smtClean="0">
                <a:solidFill>
                  <a:schemeClr val="bg1"/>
                </a:solidFill>
                <a:effectLst>
                  <a:outerShdw blurRad="38100" dist="38100" dir="2700000" algn="tl">
                    <a:srgbClr val="000000">
                      <a:alpha val="43137"/>
                    </a:srgbClr>
                  </a:outerShdw>
                </a:effectLst>
              </a:rPr>
              <a:t>.”</a:t>
            </a:r>
          </a:p>
          <a:p>
            <a:endParaRPr lang="pt-BR" sz="2400" b="1" dirty="0" smtClean="0">
              <a:solidFill>
                <a:schemeClr val="bg1"/>
              </a:solidFill>
              <a:effectLst>
                <a:outerShdw blurRad="38100" dist="38100" dir="2700000" algn="tl">
                  <a:srgbClr val="000000">
                    <a:alpha val="43137"/>
                  </a:srgbClr>
                </a:outerShdw>
              </a:effectLst>
            </a:endParaRPr>
          </a:p>
          <a:p>
            <a:r>
              <a:rPr lang="pt-BR" sz="2400" b="1" dirty="0" smtClean="0">
                <a:solidFill>
                  <a:schemeClr val="bg1"/>
                </a:solidFill>
                <a:effectLst>
                  <a:outerShdw blurRad="38100" dist="38100" dir="2700000" algn="tl">
                    <a:srgbClr val="000000">
                      <a:alpha val="43137"/>
                    </a:srgbClr>
                  </a:outerShdw>
                </a:effectLst>
              </a:rPr>
              <a:t>Helena  P. </a:t>
            </a:r>
            <a:r>
              <a:rPr lang="pt-BR" sz="2400" b="1" dirty="0" err="1" smtClean="0">
                <a:solidFill>
                  <a:schemeClr val="bg1"/>
                </a:solidFill>
                <a:effectLst>
                  <a:outerShdw blurRad="38100" dist="38100" dir="2700000" algn="tl">
                    <a:srgbClr val="000000">
                      <a:alpha val="43137"/>
                    </a:srgbClr>
                  </a:outerShdw>
                </a:effectLst>
              </a:rPr>
              <a:t>Blavatsky</a:t>
            </a:r>
            <a:r>
              <a:rPr lang="pt-BR" sz="2400" b="1" dirty="0" smtClean="0">
                <a:solidFill>
                  <a:schemeClr val="bg1"/>
                </a:solidFill>
                <a:effectLst>
                  <a:outerShdw blurRad="38100" dist="38100" dir="2700000" algn="tl">
                    <a:srgbClr val="000000">
                      <a:alpha val="43137"/>
                    </a:srgbClr>
                  </a:outerShdw>
                </a:effectLst>
              </a:rPr>
              <a:t> afirmava: “</a:t>
            </a:r>
            <a:r>
              <a:rPr lang="pt-BR" sz="2400" b="1" dirty="0" smtClean="0">
                <a:solidFill>
                  <a:srgbClr val="FFFF00"/>
                </a:solidFill>
                <a:effectLst>
                  <a:outerShdw blurRad="38100" dist="38100" dir="2700000" algn="tl">
                    <a:srgbClr val="000000">
                      <a:alpha val="43137"/>
                    </a:srgbClr>
                  </a:outerShdw>
                </a:effectLst>
              </a:rPr>
              <a:t>Lúcifer</a:t>
            </a:r>
            <a:r>
              <a:rPr lang="pt-BR" sz="2400" b="1" dirty="0" smtClean="0">
                <a:solidFill>
                  <a:schemeClr val="bg1"/>
                </a:solidFill>
                <a:effectLst>
                  <a:outerShdw blurRad="38100" dist="38100" dir="2700000" algn="tl">
                    <a:srgbClr val="000000">
                      <a:alpha val="43137"/>
                    </a:srgbClr>
                  </a:outerShdw>
                </a:effectLst>
              </a:rPr>
              <a:t> – o Espírito da Iluminação</a:t>
            </a:r>
          </a:p>
          <a:p>
            <a:r>
              <a:rPr lang="pt-BR" sz="2400" b="1" dirty="0" smtClean="0">
                <a:solidFill>
                  <a:schemeClr val="bg1"/>
                </a:solidFill>
                <a:effectLst>
                  <a:outerShdw blurRad="38100" dist="38100" dir="2700000" algn="tl">
                    <a:srgbClr val="000000">
                      <a:alpha val="43137"/>
                    </a:srgbClr>
                  </a:outerShdw>
                </a:effectLst>
              </a:rPr>
              <a:t>Intelectual  e  Libertador  de  Pensamento – é metaforicamente </a:t>
            </a:r>
            <a:r>
              <a:rPr lang="pt-BR" sz="2400" b="1" dirty="0" smtClean="0">
                <a:solidFill>
                  <a:srgbClr val="FFFF00"/>
                </a:solidFill>
                <a:effectLst>
                  <a:outerShdw blurRad="38100" dist="38100" dir="2700000" algn="tl">
                    <a:srgbClr val="000000">
                      <a:alpha val="43137"/>
                    </a:srgbClr>
                  </a:outerShdw>
                </a:effectLst>
              </a:rPr>
              <a:t>o</a:t>
            </a:r>
          </a:p>
          <a:p>
            <a:r>
              <a:rPr lang="pt-BR" sz="2400" b="1" dirty="0" smtClean="0">
                <a:solidFill>
                  <a:srgbClr val="FFFF00"/>
                </a:solidFill>
                <a:effectLst>
                  <a:outerShdw blurRad="38100" dist="38100" dir="2700000" algn="tl">
                    <a:srgbClr val="000000">
                      <a:alpha val="43137"/>
                    </a:srgbClr>
                  </a:outerShdw>
                </a:effectLst>
              </a:rPr>
              <a:t>farol  orientador  que ajuda o homem a encontrar o seu caminho</a:t>
            </a:r>
          </a:p>
          <a:p>
            <a:r>
              <a:rPr lang="pt-BR" sz="2400" b="1" dirty="0" smtClean="0">
                <a:solidFill>
                  <a:schemeClr val="bg1"/>
                </a:solidFill>
                <a:effectLst>
                  <a:outerShdw blurRad="38100" dist="38100" dir="2700000" algn="tl">
                    <a:srgbClr val="000000">
                      <a:alpha val="43137"/>
                    </a:srgbClr>
                  </a:outerShdw>
                </a:effectLst>
              </a:rPr>
              <a:t>por  entre  as  rochas  e  bancos de areia da vida.”  O Pensamento </a:t>
            </a:r>
          </a:p>
          <a:p>
            <a:r>
              <a:rPr lang="pt-BR" sz="2400" b="1" dirty="0" smtClean="0">
                <a:solidFill>
                  <a:schemeClr val="bg1"/>
                </a:solidFill>
                <a:effectLst>
                  <a:outerShdw blurRad="38100" dist="38100" dir="2700000" algn="tl">
                    <a:srgbClr val="000000">
                      <a:alpha val="43137"/>
                    </a:srgbClr>
                  </a:outerShdw>
                </a:effectLst>
              </a:rPr>
              <a:t>Vivo de </a:t>
            </a:r>
            <a:r>
              <a:rPr lang="pt-BR" sz="2400" b="1" dirty="0" err="1" smtClean="0">
                <a:solidFill>
                  <a:schemeClr val="bg1"/>
                </a:solidFill>
                <a:effectLst>
                  <a:outerShdw blurRad="38100" dist="38100" dir="2700000" algn="tl">
                    <a:srgbClr val="000000">
                      <a:alpha val="43137"/>
                    </a:srgbClr>
                  </a:outerShdw>
                </a:effectLst>
              </a:rPr>
              <a:t>Blavatsky</a:t>
            </a:r>
            <a:r>
              <a:rPr lang="pt-BR" sz="2400" b="1" dirty="0" smtClean="0">
                <a:solidFill>
                  <a:schemeClr val="bg1"/>
                </a:solidFill>
                <a:effectLst>
                  <a:outerShdw blurRad="38100" dist="38100" dir="2700000" algn="tl">
                    <a:srgbClr val="000000">
                      <a:alpha val="43137"/>
                    </a:srgbClr>
                  </a:outerShdw>
                </a:effectLst>
              </a:rPr>
              <a:t>, pág. 54.</a:t>
            </a:r>
            <a:endParaRPr lang="pt-BR" sz="2400" b="1" dirty="0">
              <a:solidFill>
                <a:schemeClr val="bg1"/>
              </a:solidFill>
              <a:effectLst>
                <a:outerShdw blurRad="38100" dist="38100" dir="2700000" algn="tl">
                  <a:srgbClr val="000000">
                    <a:alpha val="43137"/>
                  </a:srgbClr>
                </a:outerShdw>
              </a:effectLst>
            </a:endParaRPr>
          </a:p>
        </p:txBody>
      </p:sp>
      <p:pic>
        <p:nvPicPr>
          <p:cNvPr id="5" name="Imagem 4" descr="imagesCAEQW23V.jpg"/>
          <p:cNvPicPr>
            <a:picLocks noChangeAspect="1"/>
          </p:cNvPicPr>
          <p:nvPr/>
        </p:nvPicPr>
        <p:blipFill>
          <a:blip r:embed="rId3"/>
          <a:stretch>
            <a:fillRect/>
          </a:stretch>
        </p:blipFill>
        <p:spPr>
          <a:xfrm rot="552501">
            <a:off x="6483792" y="3977647"/>
            <a:ext cx="1709644" cy="2603296"/>
          </a:xfrm>
          <a:prstGeom prst="rect">
            <a:avLst/>
          </a:prstGeom>
          <a:ln w="76200">
            <a:solidFill>
              <a:schemeClr val="bg1"/>
            </a:solidFill>
          </a:ln>
        </p:spPr>
      </p:pic>
    </p:spTree>
    <p:extLst>
      <p:ext uri="{BB962C8B-B14F-4D97-AF65-F5344CB8AC3E}">
        <p14:creationId xmlns:p14="http://schemas.microsoft.com/office/powerpoint/2010/main" val="20615428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Eduardo\Desktop\seminario_esperanca_para_viver\jpg\biblia\bg_bibl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428596" y="142852"/>
            <a:ext cx="8286808" cy="646331"/>
          </a:xfrm>
          <a:prstGeom prst="rect">
            <a:avLst/>
          </a:prstGeom>
          <a:noFill/>
        </p:spPr>
        <p:txBody>
          <a:bodyPr wrap="square" rtlCol="0">
            <a:spAutoFit/>
          </a:bodyPr>
          <a:lstStyle/>
          <a:p>
            <a:r>
              <a:rPr lang="pt-BR" sz="3600" b="1" dirty="0" smtClean="0">
                <a:solidFill>
                  <a:srgbClr val="FF0000"/>
                </a:solidFill>
                <a:effectLst>
                  <a:outerShdw blurRad="38100" dist="38100" dir="2700000" algn="tl">
                    <a:srgbClr val="000000">
                      <a:alpha val="43137"/>
                    </a:srgbClr>
                  </a:outerShdw>
                </a:effectLst>
              </a:rPr>
              <a:t>                   CLÍMAX DO ENGANO</a:t>
            </a:r>
            <a:endParaRPr lang="pt-BR" sz="3600" b="1" dirty="0">
              <a:solidFill>
                <a:srgbClr val="FF0000"/>
              </a:solidFill>
              <a:effectLst>
                <a:outerShdw blurRad="38100" dist="38100" dir="2700000" algn="tl">
                  <a:srgbClr val="000000">
                    <a:alpha val="43137"/>
                  </a:srgbClr>
                </a:outerShdw>
              </a:effectLst>
            </a:endParaRPr>
          </a:p>
        </p:txBody>
      </p:sp>
      <p:sp>
        <p:nvSpPr>
          <p:cNvPr id="5" name="CaixaDeTexto 4"/>
          <p:cNvSpPr txBox="1"/>
          <p:nvPr/>
        </p:nvSpPr>
        <p:spPr>
          <a:xfrm>
            <a:off x="214282" y="785794"/>
            <a:ext cx="8879820" cy="6513851"/>
          </a:xfrm>
          <a:prstGeom prst="rect">
            <a:avLst/>
          </a:prstGeom>
          <a:noFill/>
        </p:spPr>
        <p:txBody>
          <a:bodyPr wrap="square" rtlCol="0">
            <a:spAutoFit/>
          </a:bodyPr>
          <a:lstStyle/>
          <a:p>
            <a:r>
              <a:rPr lang="pt-BR" sz="2400" b="1" dirty="0" smtClean="0">
                <a:solidFill>
                  <a:schemeClr val="bg1"/>
                </a:solidFill>
                <a:effectLst>
                  <a:outerShdw blurRad="38100" dist="38100" dir="2700000" algn="tl">
                    <a:srgbClr val="000000">
                      <a:alpha val="43137"/>
                    </a:srgbClr>
                  </a:outerShdw>
                </a:effectLst>
              </a:rPr>
              <a:t>O   Movimento   da   Nova  Era  prega a iniciação luciferiana, que se </a:t>
            </a:r>
          </a:p>
          <a:p>
            <a:r>
              <a:rPr lang="pt-BR" sz="2400" b="1" dirty="0" smtClean="0">
                <a:solidFill>
                  <a:schemeClr val="bg1"/>
                </a:solidFill>
                <a:effectLst>
                  <a:outerShdw blurRad="38100" dist="38100" dir="2700000" algn="tl">
                    <a:srgbClr val="000000">
                      <a:alpha val="43137"/>
                    </a:srgbClr>
                  </a:outerShdw>
                </a:effectLst>
              </a:rPr>
              <a:t>traduz na consagração dos seres humanos a Lúcifer.  Como lembra</a:t>
            </a:r>
          </a:p>
          <a:p>
            <a:r>
              <a:rPr lang="pt-BR" sz="2400" b="1" dirty="0" smtClean="0">
                <a:solidFill>
                  <a:schemeClr val="bg1"/>
                </a:solidFill>
                <a:effectLst>
                  <a:outerShdw blurRad="38100" dist="38100" dir="2700000" algn="tl">
                    <a:srgbClr val="000000">
                      <a:alpha val="43137"/>
                    </a:srgbClr>
                  </a:outerShdw>
                </a:effectLst>
              </a:rPr>
              <a:t>o escritor e estudioso desse movimento, </a:t>
            </a:r>
            <a:r>
              <a:rPr lang="pt-BR" sz="2400" b="1" dirty="0" err="1" smtClean="0">
                <a:solidFill>
                  <a:schemeClr val="bg1"/>
                </a:solidFill>
                <a:effectLst>
                  <a:outerShdw blurRad="38100" dist="38100" dir="2700000" algn="tl">
                    <a:srgbClr val="000000">
                      <a:alpha val="43137"/>
                    </a:srgbClr>
                  </a:outerShdw>
                </a:effectLst>
              </a:rPr>
              <a:t>Siegfried</a:t>
            </a:r>
            <a:r>
              <a:rPr lang="pt-BR" sz="2400" b="1" dirty="0" smtClean="0">
                <a:solidFill>
                  <a:schemeClr val="bg1"/>
                </a:solidFill>
                <a:effectLst>
                  <a:outerShdw blurRad="38100" dist="38100" dir="2700000" algn="tl">
                    <a:srgbClr val="000000">
                      <a:alpha val="43137"/>
                    </a:srgbClr>
                  </a:outerShdw>
                </a:effectLst>
              </a:rPr>
              <a:t> Júlio </a:t>
            </a:r>
            <a:r>
              <a:rPr lang="pt-BR" sz="2400" b="1" dirty="0" err="1" smtClean="0">
                <a:solidFill>
                  <a:schemeClr val="bg1"/>
                </a:solidFill>
                <a:effectLst>
                  <a:outerShdw blurRad="38100" dist="38100" dir="2700000" algn="tl">
                    <a:srgbClr val="000000">
                      <a:alpha val="43137"/>
                    </a:srgbClr>
                  </a:outerShdw>
                </a:effectLst>
              </a:rPr>
              <a:t>Schwantes</a:t>
            </a:r>
            <a:r>
              <a:rPr lang="pt-BR" sz="2400" b="1" dirty="0" smtClean="0">
                <a:solidFill>
                  <a:schemeClr val="bg1"/>
                </a:solidFill>
                <a:effectLst>
                  <a:outerShdw blurRad="38100" dist="38100" dir="2700000" algn="tl">
                    <a:srgbClr val="000000">
                      <a:alpha val="43137"/>
                    </a:srgbClr>
                  </a:outerShdw>
                </a:effectLst>
              </a:rPr>
              <a:t>:</a:t>
            </a:r>
          </a:p>
          <a:p>
            <a:endParaRPr lang="pt-BR" sz="2400" b="1" dirty="0" smtClean="0">
              <a:solidFill>
                <a:schemeClr val="bg1"/>
              </a:solidFill>
              <a:effectLst>
                <a:outerShdw blurRad="38100" dist="38100" dir="2700000" algn="tl">
                  <a:srgbClr val="000000">
                    <a:alpha val="43137"/>
                  </a:srgbClr>
                </a:outerShdw>
              </a:effectLst>
            </a:endParaRPr>
          </a:p>
          <a:p>
            <a:r>
              <a:rPr lang="pt-BR" sz="2400" b="1" dirty="0" smtClean="0">
                <a:solidFill>
                  <a:schemeClr val="bg1"/>
                </a:solidFill>
                <a:effectLst>
                  <a:outerShdw blurRad="38100" dist="38100" dir="2700000" algn="tl">
                    <a:srgbClr val="000000">
                      <a:alpha val="43137"/>
                    </a:srgbClr>
                  </a:outerShdw>
                </a:effectLst>
              </a:rPr>
              <a:t>“</a:t>
            </a:r>
            <a:r>
              <a:rPr lang="pt-BR" sz="2400" b="1" u="sng" dirty="0" smtClean="0">
                <a:solidFill>
                  <a:srgbClr val="FFFF00"/>
                </a:solidFill>
                <a:effectLst>
                  <a:outerShdw blurRad="38100" dist="38100" dir="2700000" algn="tl">
                    <a:srgbClr val="000000">
                      <a:alpha val="43137"/>
                    </a:srgbClr>
                  </a:outerShdw>
                </a:effectLst>
              </a:rPr>
              <a:t>Lúcifer</a:t>
            </a:r>
            <a:r>
              <a:rPr lang="pt-BR" sz="2400" b="1" dirty="0" smtClean="0">
                <a:solidFill>
                  <a:srgbClr val="FFFF00"/>
                </a:solidFill>
                <a:effectLst>
                  <a:outerShdw blurRad="38100" dist="38100" dir="2700000" algn="tl">
                    <a:srgbClr val="000000">
                      <a:alpha val="43137"/>
                    </a:srgbClr>
                  </a:outerShdw>
                </a:effectLst>
              </a:rPr>
              <a:t>  não  é  só  a mente magistral atrás desse movimento</a:t>
            </a:r>
            <a:r>
              <a:rPr lang="pt-BR" sz="2400" b="1" dirty="0" smtClean="0">
                <a:solidFill>
                  <a:schemeClr val="bg1"/>
                </a:solidFill>
                <a:effectLst>
                  <a:outerShdw blurRad="38100" dist="38100" dir="2700000" algn="tl">
                    <a:srgbClr val="000000">
                      <a:alpha val="43137"/>
                    </a:srgbClr>
                  </a:outerShdw>
                </a:effectLst>
              </a:rPr>
              <a:t>, mas </a:t>
            </a:r>
          </a:p>
          <a:p>
            <a:r>
              <a:rPr lang="pt-BR" sz="2400" b="1" dirty="0" smtClean="0">
                <a:solidFill>
                  <a:schemeClr val="bg1"/>
                </a:solidFill>
                <a:effectLst>
                  <a:outerShdw blurRad="38100" dist="38100" dir="2700000" algn="tl">
                    <a:srgbClr val="000000">
                      <a:alpha val="43137"/>
                    </a:srgbClr>
                  </a:outerShdw>
                </a:effectLst>
              </a:rPr>
              <a:t>aquele </a:t>
            </a:r>
            <a:r>
              <a:rPr lang="pt-BR" sz="2400" b="1" dirty="0" smtClean="0">
                <a:solidFill>
                  <a:srgbClr val="FFFF00"/>
                </a:solidFill>
                <a:effectLst>
                  <a:outerShdw blurRad="38100" dist="38100" dir="2700000" algn="tl">
                    <a:srgbClr val="000000">
                      <a:alpha val="43137"/>
                    </a:srgbClr>
                  </a:outerShdw>
                </a:effectLst>
              </a:rPr>
              <a:t>a quem todos os habitantes do planeta terão que adorar no</a:t>
            </a:r>
          </a:p>
          <a:p>
            <a:r>
              <a:rPr lang="pt-BR" sz="2400" b="1" dirty="0" smtClean="0">
                <a:solidFill>
                  <a:srgbClr val="FFFF00"/>
                </a:solidFill>
                <a:effectLst>
                  <a:outerShdw blurRad="38100" dist="38100" dir="2700000" algn="tl">
                    <a:srgbClr val="000000">
                      <a:alpha val="43137"/>
                    </a:srgbClr>
                  </a:outerShdw>
                </a:effectLst>
              </a:rPr>
              <a:t>final</a:t>
            </a:r>
            <a:r>
              <a:rPr lang="pt-BR" sz="2400" b="1" dirty="0" smtClean="0">
                <a:solidFill>
                  <a:schemeClr val="bg1"/>
                </a:solidFill>
                <a:effectLst>
                  <a:outerShdw blurRad="38100" dist="38100" dir="2700000" algn="tl">
                    <a:srgbClr val="000000">
                      <a:alpha val="43137"/>
                    </a:srgbClr>
                  </a:outerShdw>
                </a:effectLst>
              </a:rPr>
              <a:t>.”</a:t>
            </a:r>
          </a:p>
          <a:p>
            <a:endParaRPr lang="pt-BR" sz="2400" b="1" dirty="0" smtClean="0">
              <a:solidFill>
                <a:schemeClr val="bg1"/>
              </a:solidFill>
              <a:effectLst>
                <a:outerShdw blurRad="38100" dist="38100" dir="2700000" algn="tl">
                  <a:srgbClr val="000000">
                    <a:alpha val="43137"/>
                  </a:srgbClr>
                </a:outerShdw>
              </a:effectLst>
            </a:endParaRPr>
          </a:p>
          <a:p>
            <a:r>
              <a:rPr lang="pt-BR" sz="2400" b="1" dirty="0" smtClean="0">
                <a:solidFill>
                  <a:schemeClr val="bg1"/>
                </a:solidFill>
                <a:effectLst>
                  <a:outerShdw blurRad="38100" dist="38100" dir="2700000" algn="tl">
                    <a:srgbClr val="000000">
                      <a:alpha val="43137"/>
                    </a:srgbClr>
                  </a:outerShdw>
                </a:effectLst>
              </a:rPr>
              <a:t>A   irmã   White  já  tinha afirmado sobre a explosão do espiritismo,</a:t>
            </a:r>
          </a:p>
          <a:p>
            <a:r>
              <a:rPr lang="pt-BR" sz="2400" b="1" dirty="0" smtClean="0">
                <a:solidFill>
                  <a:schemeClr val="bg1"/>
                </a:solidFill>
                <a:effectLst>
                  <a:outerShdw blurRad="38100" dist="38100" dir="2700000" algn="tl">
                    <a:srgbClr val="000000">
                      <a:alpha val="43137"/>
                    </a:srgbClr>
                  </a:outerShdw>
                </a:effectLst>
              </a:rPr>
              <a:t>afirmando  que  ele  “está  prestes  a cativar o mundo. ... Um poder</a:t>
            </a:r>
          </a:p>
          <a:p>
            <a:r>
              <a:rPr lang="pt-BR" sz="2400" b="1" dirty="0" smtClean="0">
                <a:solidFill>
                  <a:schemeClr val="bg1"/>
                </a:solidFill>
                <a:effectLst>
                  <a:outerShdw blurRad="38100" dist="38100" dir="2700000" algn="tl">
                    <a:srgbClr val="000000">
                      <a:alpha val="43137"/>
                    </a:srgbClr>
                  </a:outerShdw>
                </a:effectLst>
              </a:rPr>
              <a:t>                                                                       sobre     -     humano        está </a:t>
            </a:r>
          </a:p>
          <a:p>
            <a:r>
              <a:rPr lang="pt-BR" sz="2400" b="1" dirty="0" smtClean="0">
                <a:solidFill>
                  <a:schemeClr val="bg1"/>
                </a:solidFill>
                <a:effectLst>
                  <a:outerShdw blurRad="38100" dist="38100" dir="2700000" algn="tl">
                    <a:srgbClr val="000000">
                      <a:alpha val="43137"/>
                    </a:srgbClr>
                  </a:outerShdw>
                </a:effectLst>
              </a:rPr>
              <a:t>                                                                       operando de várias maneiras</a:t>
            </a:r>
          </a:p>
          <a:p>
            <a:r>
              <a:rPr lang="pt-BR" sz="2400" b="1" dirty="0" smtClean="0">
                <a:solidFill>
                  <a:schemeClr val="bg1"/>
                </a:solidFill>
                <a:effectLst>
                  <a:outerShdw blurRad="38100" dist="38100" dir="2700000" algn="tl">
                    <a:srgbClr val="000000">
                      <a:alpha val="43137"/>
                    </a:srgbClr>
                  </a:outerShdw>
                </a:effectLst>
              </a:rPr>
              <a:t>                                                                       e  </a:t>
            </a:r>
            <a:r>
              <a:rPr lang="pt-BR" sz="2400" b="1" dirty="0" smtClean="0">
                <a:solidFill>
                  <a:srgbClr val="FFFF00"/>
                </a:solidFill>
                <a:effectLst>
                  <a:outerShdw blurRad="38100" dist="38100" dir="2700000" algn="tl">
                    <a:srgbClr val="000000">
                      <a:alpha val="43137"/>
                    </a:srgbClr>
                  </a:outerShdw>
                </a:effectLst>
              </a:rPr>
              <a:t>poucos têm a idéia do que</a:t>
            </a:r>
          </a:p>
          <a:p>
            <a:r>
              <a:rPr lang="pt-BR" sz="2400" b="1" dirty="0" smtClean="0">
                <a:solidFill>
                  <a:srgbClr val="FFFF00"/>
                </a:solidFill>
                <a:effectLst>
                  <a:outerShdw blurRad="38100" dist="38100" dir="2700000" algn="tl">
                    <a:srgbClr val="000000">
                      <a:alpha val="43137"/>
                    </a:srgbClr>
                  </a:outerShdw>
                </a:effectLst>
              </a:rPr>
              <a:t>                                                                       será     a     manifestação    do </a:t>
            </a:r>
          </a:p>
          <a:p>
            <a:r>
              <a:rPr lang="pt-BR" sz="2400" b="1" dirty="0" smtClean="0">
                <a:solidFill>
                  <a:srgbClr val="FFFF00"/>
                </a:solidFill>
                <a:effectLst>
                  <a:outerShdw blurRad="38100" dist="38100" dir="2700000" algn="tl">
                    <a:srgbClr val="000000">
                      <a:alpha val="43137"/>
                    </a:srgbClr>
                  </a:outerShdw>
                </a:effectLst>
              </a:rPr>
              <a:t>                                                                       espiritismo no futuro</a:t>
            </a:r>
            <a:r>
              <a:rPr lang="pt-BR" sz="2400" b="1" dirty="0" smtClean="0">
                <a:solidFill>
                  <a:schemeClr val="bg1"/>
                </a:solidFill>
                <a:effectLst>
                  <a:outerShdw blurRad="38100" dist="38100" dir="2700000" algn="tl">
                    <a:srgbClr val="000000">
                      <a:alpha val="43137"/>
                    </a:srgbClr>
                  </a:outerShdw>
                </a:effectLst>
              </a:rPr>
              <a:t>.”</a:t>
            </a:r>
          </a:p>
          <a:p>
            <a:r>
              <a:rPr lang="pt-BR" sz="2400" b="1" dirty="0" smtClean="0">
                <a:solidFill>
                  <a:schemeClr val="bg1"/>
                </a:solidFill>
                <a:effectLst>
                  <a:outerShdw blurRad="38100" dist="38100" dir="2700000" algn="tl">
                    <a:srgbClr val="000000">
                      <a:alpha val="43137"/>
                    </a:srgbClr>
                  </a:outerShdw>
                </a:effectLst>
              </a:rPr>
              <a:t>                                                                       Evangelismo, </a:t>
            </a:r>
            <a:r>
              <a:rPr lang="pt-BR" sz="2400" b="1" dirty="0" err="1" smtClean="0">
                <a:solidFill>
                  <a:schemeClr val="bg1"/>
                </a:solidFill>
                <a:effectLst>
                  <a:outerShdw blurRad="38100" dist="38100" dir="2700000" algn="tl">
                    <a:srgbClr val="000000">
                      <a:alpha val="43137"/>
                    </a:srgbClr>
                  </a:outerShdw>
                </a:effectLst>
              </a:rPr>
              <a:t>págs</a:t>
            </a:r>
            <a:r>
              <a:rPr lang="pt-BR" sz="2400" b="1" dirty="0" smtClean="0">
                <a:solidFill>
                  <a:schemeClr val="bg1"/>
                </a:solidFill>
                <a:effectLst>
                  <a:outerShdw blurRad="38100" dist="38100" dir="2700000" algn="tl">
                    <a:srgbClr val="000000">
                      <a:alpha val="43137"/>
                    </a:srgbClr>
                  </a:outerShdw>
                </a:effectLst>
              </a:rPr>
              <a:t>. 602-603.</a:t>
            </a:r>
          </a:p>
          <a:p>
            <a:r>
              <a:rPr lang="pt-BR" sz="2400" b="1" dirty="0" smtClean="0">
                <a:solidFill>
                  <a:schemeClr val="bg1"/>
                </a:solidFill>
                <a:effectLst>
                  <a:outerShdw blurRad="38100" dist="38100" dir="2700000" algn="tl">
                    <a:srgbClr val="000000">
                      <a:alpha val="43137"/>
                    </a:srgbClr>
                  </a:outerShdw>
                </a:effectLst>
              </a:rPr>
              <a:t> </a:t>
            </a:r>
            <a:endParaRPr lang="pt-BR" sz="2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615428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Eduardo\Desktop\seminario_esperanca_para_viver\jpg\biblia\bg_bibl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500034" y="214290"/>
            <a:ext cx="8293104" cy="6001643"/>
          </a:xfrm>
          <a:prstGeom prst="rect">
            <a:avLst/>
          </a:prstGeom>
          <a:noFill/>
        </p:spPr>
        <p:txBody>
          <a:bodyPr wrap="square" rtlCol="0">
            <a:spAutoFit/>
          </a:bodyPr>
          <a:lstStyle/>
          <a:p>
            <a:r>
              <a:rPr lang="pt-BR" sz="2400" b="1" dirty="0" smtClean="0">
                <a:solidFill>
                  <a:schemeClr val="bg1"/>
                </a:solidFill>
                <a:effectLst>
                  <a:outerShdw blurRad="38100" dist="38100" dir="2700000" algn="tl">
                    <a:srgbClr val="000000">
                      <a:alpha val="43137"/>
                    </a:srgbClr>
                  </a:outerShdw>
                </a:effectLst>
              </a:rPr>
              <a:t>A  irmã White menciona ainda que o “</a:t>
            </a:r>
            <a:r>
              <a:rPr lang="pt-BR" sz="2400" b="1" dirty="0" smtClean="0">
                <a:solidFill>
                  <a:srgbClr val="FFFF00"/>
                </a:solidFill>
                <a:effectLst>
                  <a:outerShdw blurRad="38100" dist="38100" dir="2700000" algn="tl">
                    <a:srgbClr val="000000">
                      <a:alpha val="43137"/>
                    </a:srgbClr>
                  </a:outerShdw>
                </a:effectLst>
              </a:rPr>
              <a:t>ato culminante no grande</a:t>
            </a:r>
          </a:p>
          <a:p>
            <a:r>
              <a:rPr lang="pt-BR" sz="2400" b="1" dirty="0" smtClean="0">
                <a:solidFill>
                  <a:srgbClr val="FFFF00"/>
                </a:solidFill>
                <a:effectLst>
                  <a:outerShdw blurRad="38100" dist="38100" dir="2700000" algn="tl">
                    <a:srgbClr val="000000">
                      <a:alpha val="43137"/>
                    </a:srgbClr>
                  </a:outerShdw>
                </a:effectLst>
              </a:rPr>
              <a:t>drama   do   engano</a:t>
            </a:r>
            <a:r>
              <a:rPr lang="pt-BR" sz="2400" b="1" dirty="0" smtClean="0">
                <a:solidFill>
                  <a:schemeClr val="bg1"/>
                </a:solidFill>
                <a:effectLst>
                  <a:outerShdw blurRad="38100" dist="38100" dir="2700000" algn="tl">
                    <a:srgbClr val="000000">
                      <a:alpha val="43137"/>
                    </a:srgbClr>
                  </a:outerShdw>
                </a:effectLst>
              </a:rPr>
              <a:t>”   vai   ocorrer   quando  “</a:t>
            </a:r>
            <a:r>
              <a:rPr lang="pt-BR" sz="2400" b="1" dirty="0" smtClean="0">
                <a:solidFill>
                  <a:srgbClr val="FFFF00"/>
                </a:solidFill>
                <a:effectLst>
                  <a:outerShdw blurRad="38100" dist="38100" dir="2700000" algn="tl">
                    <a:srgbClr val="000000">
                      <a:alpha val="43137"/>
                    </a:srgbClr>
                  </a:outerShdw>
                </a:effectLst>
              </a:rPr>
              <a:t>o próprio Satanás</a:t>
            </a:r>
          </a:p>
          <a:p>
            <a:r>
              <a:rPr lang="pt-BR" sz="2400" b="1" dirty="0" smtClean="0">
                <a:solidFill>
                  <a:srgbClr val="FFFF00"/>
                </a:solidFill>
                <a:effectLst>
                  <a:outerShdw blurRad="38100" dist="38100" dir="2700000" algn="tl">
                    <a:srgbClr val="000000">
                      <a:alpha val="43137"/>
                    </a:srgbClr>
                  </a:outerShdw>
                </a:effectLst>
              </a:rPr>
              <a:t>personificará a Cristo</a:t>
            </a:r>
            <a:r>
              <a:rPr lang="pt-BR" sz="2400" b="1" dirty="0" smtClean="0">
                <a:solidFill>
                  <a:schemeClr val="bg1"/>
                </a:solidFill>
                <a:effectLst>
                  <a:outerShdw blurRad="38100" dist="38100" dir="2700000" algn="tl">
                    <a:srgbClr val="000000">
                      <a:alpha val="43137"/>
                    </a:srgbClr>
                  </a:outerShdw>
                </a:effectLst>
              </a:rPr>
              <a:t>.”  O Grande Conflito, pág. 624.</a:t>
            </a:r>
          </a:p>
          <a:p>
            <a:endParaRPr lang="pt-BR" sz="2400" b="1" dirty="0" smtClean="0">
              <a:solidFill>
                <a:schemeClr val="bg1"/>
              </a:solidFill>
              <a:effectLst>
                <a:outerShdw blurRad="38100" dist="38100" dir="2700000" algn="tl">
                  <a:srgbClr val="000000">
                    <a:alpha val="43137"/>
                  </a:srgbClr>
                </a:outerShdw>
              </a:effectLst>
            </a:endParaRPr>
          </a:p>
          <a:p>
            <a:r>
              <a:rPr lang="pt-BR" sz="2400" b="1" dirty="0" smtClean="0">
                <a:solidFill>
                  <a:schemeClr val="bg1"/>
                </a:solidFill>
                <a:effectLst>
                  <a:outerShdw blurRad="38100" dist="38100" dir="2700000" algn="tl">
                    <a:srgbClr val="000000">
                      <a:alpha val="43137"/>
                    </a:srgbClr>
                  </a:outerShdw>
                </a:effectLst>
              </a:rPr>
              <a:t>O   Movimento   da   Nova  Era  trabalha incessantemente para o</a:t>
            </a:r>
          </a:p>
          <a:p>
            <a:r>
              <a:rPr lang="pt-BR" sz="2400" b="1" dirty="0" smtClean="0">
                <a:solidFill>
                  <a:schemeClr val="bg1"/>
                </a:solidFill>
                <a:effectLst>
                  <a:outerShdw blurRad="38100" dist="38100" dir="2700000" algn="tl">
                    <a:srgbClr val="000000">
                      <a:alpha val="43137"/>
                    </a:srgbClr>
                  </a:outerShdw>
                </a:effectLst>
              </a:rPr>
              <a:t>cumprimento   dessa   profecia.    Algumas  declarações  e  fatos</a:t>
            </a:r>
          </a:p>
          <a:p>
            <a:r>
              <a:rPr lang="pt-BR" sz="2400" b="1" dirty="0" smtClean="0">
                <a:solidFill>
                  <a:schemeClr val="bg1"/>
                </a:solidFill>
                <a:effectLst>
                  <a:outerShdw blurRad="38100" dist="38100" dir="2700000" algn="tl">
                    <a:srgbClr val="000000">
                      <a:alpha val="43137"/>
                    </a:srgbClr>
                  </a:outerShdw>
                </a:effectLst>
              </a:rPr>
              <a:t>sinalizam nessa direção:</a:t>
            </a:r>
          </a:p>
          <a:p>
            <a:endParaRPr lang="pt-BR" sz="2400" b="1" dirty="0" smtClean="0">
              <a:solidFill>
                <a:schemeClr val="bg1"/>
              </a:solidFill>
              <a:effectLst>
                <a:outerShdw blurRad="38100" dist="38100" dir="2700000" algn="tl">
                  <a:srgbClr val="000000">
                    <a:alpha val="43137"/>
                  </a:srgbClr>
                </a:outerShdw>
              </a:effectLst>
            </a:endParaRPr>
          </a:p>
          <a:p>
            <a:r>
              <a:rPr lang="pt-BR" sz="2400" b="1" dirty="0" smtClean="0">
                <a:solidFill>
                  <a:schemeClr val="bg1"/>
                </a:solidFill>
                <a:effectLst>
                  <a:outerShdw blurRad="38100" dist="38100" dir="2700000" algn="tl">
                    <a:srgbClr val="000000">
                      <a:alpha val="43137"/>
                    </a:srgbClr>
                  </a:outerShdw>
                </a:effectLst>
              </a:rPr>
              <a:t>George King,   o   inglês  que  é  considerado a luz orientadora da </a:t>
            </a:r>
          </a:p>
          <a:p>
            <a:r>
              <a:rPr lang="pt-BR" sz="2400" b="1" dirty="0" smtClean="0">
                <a:solidFill>
                  <a:schemeClr val="bg1"/>
                </a:solidFill>
                <a:effectLst>
                  <a:outerShdw blurRad="38100" dist="38100" dir="2700000" algn="tl">
                    <a:srgbClr val="000000">
                      <a:alpha val="43137"/>
                    </a:srgbClr>
                  </a:outerShdw>
                </a:effectLst>
              </a:rPr>
              <a:t>Sociedade   </a:t>
            </a:r>
            <a:r>
              <a:rPr lang="pt-BR" sz="2400" b="1" dirty="0" err="1" smtClean="0">
                <a:solidFill>
                  <a:schemeClr val="bg1"/>
                </a:solidFill>
                <a:effectLst>
                  <a:outerShdw blurRad="38100" dist="38100" dir="2700000" algn="tl">
                    <a:srgbClr val="000000">
                      <a:alpha val="43137"/>
                    </a:srgbClr>
                  </a:outerShdw>
                </a:effectLst>
              </a:rPr>
              <a:t>Aetherius</a:t>
            </a:r>
            <a:r>
              <a:rPr lang="pt-BR" sz="2400" b="1" dirty="0" smtClean="0">
                <a:solidFill>
                  <a:schemeClr val="bg1"/>
                </a:solidFill>
                <a:effectLst>
                  <a:outerShdw blurRad="38100" dist="38100" dir="2700000" algn="tl">
                    <a:srgbClr val="000000">
                      <a:alpha val="43137"/>
                    </a:srgbClr>
                  </a:outerShdw>
                </a:effectLst>
              </a:rPr>
              <a:t>,   com   sede   em  </a:t>
            </a:r>
            <a:r>
              <a:rPr lang="pt-BR" sz="2400" b="1" dirty="0" err="1" smtClean="0">
                <a:solidFill>
                  <a:schemeClr val="bg1"/>
                </a:solidFill>
                <a:effectLst>
                  <a:outerShdw blurRad="38100" dist="38100" dir="2700000" algn="tl">
                    <a:srgbClr val="000000">
                      <a:alpha val="43137"/>
                    </a:srgbClr>
                  </a:outerShdw>
                </a:effectLst>
              </a:rPr>
              <a:t>Los</a:t>
            </a:r>
            <a:r>
              <a:rPr lang="pt-BR" sz="2400" b="1" dirty="0" smtClean="0">
                <a:solidFill>
                  <a:schemeClr val="bg1"/>
                </a:solidFill>
                <a:effectLst>
                  <a:outerShdw blurRad="38100" dist="38100" dir="2700000" algn="tl">
                    <a:srgbClr val="000000">
                      <a:alpha val="43137"/>
                    </a:srgbClr>
                  </a:outerShdw>
                </a:effectLst>
              </a:rPr>
              <a:t>  Angeles, afirma ter </a:t>
            </a:r>
          </a:p>
          <a:p>
            <a:r>
              <a:rPr lang="pt-BR" sz="2400" b="1" dirty="0" smtClean="0">
                <a:solidFill>
                  <a:schemeClr val="bg1"/>
                </a:solidFill>
                <a:effectLst>
                  <a:outerShdw blurRad="38100" dist="38100" dir="2700000" algn="tl">
                    <a:srgbClr val="000000">
                      <a:alpha val="43137"/>
                    </a:srgbClr>
                  </a:outerShdw>
                </a:effectLst>
              </a:rPr>
              <a:t>entrado em contato com o “</a:t>
            </a:r>
            <a:r>
              <a:rPr lang="pt-BR" sz="2400" b="1" dirty="0" smtClean="0">
                <a:solidFill>
                  <a:srgbClr val="FFFF00"/>
                </a:solidFill>
                <a:effectLst>
                  <a:outerShdw blurRad="38100" dist="38100" dir="2700000" algn="tl">
                    <a:srgbClr val="000000">
                      <a:alpha val="43137"/>
                    </a:srgbClr>
                  </a:outerShdw>
                </a:effectLst>
              </a:rPr>
              <a:t>Mestre Jesus</a:t>
            </a:r>
            <a:r>
              <a:rPr lang="pt-BR" sz="2400" b="1" dirty="0" smtClean="0">
                <a:solidFill>
                  <a:schemeClr val="bg1"/>
                </a:solidFill>
                <a:effectLst>
                  <a:outerShdw blurRad="38100" dist="38100" dir="2700000" algn="tl">
                    <a:srgbClr val="000000">
                      <a:alpha val="43137"/>
                    </a:srgbClr>
                  </a:outerShdw>
                </a:effectLst>
              </a:rPr>
              <a:t>”, e com uma multidão</a:t>
            </a:r>
          </a:p>
          <a:p>
            <a:r>
              <a:rPr lang="pt-BR" sz="2400" b="1" dirty="0" smtClean="0">
                <a:solidFill>
                  <a:schemeClr val="bg1"/>
                </a:solidFill>
                <a:effectLst>
                  <a:outerShdw blurRad="38100" dist="38100" dir="2700000" algn="tl">
                    <a:srgbClr val="000000">
                      <a:alpha val="43137"/>
                    </a:srgbClr>
                  </a:outerShdw>
                </a:effectLst>
              </a:rPr>
              <a:t>de inteligências espaciais.  Ele prediz que “</a:t>
            </a:r>
            <a:r>
              <a:rPr lang="pt-BR" sz="2400" b="1" dirty="0" smtClean="0">
                <a:solidFill>
                  <a:srgbClr val="FFFF00"/>
                </a:solidFill>
                <a:effectLst>
                  <a:outerShdw blurRad="38100" dist="38100" dir="2700000" algn="tl">
                    <a:srgbClr val="000000">
                      <a:alpha val="43137"/>
                    </a:srgbClr>
                  </a:outerShdw>
                </a:effectLst>
              </a:rPr>
              <a:t>um novo mestre virá,</a:t>
            </a:r>
          </a:p>
          <a:p>
            <a:r>
              <a:rPr lang="pt-BR" sz="2400" b="1" dirty="0" smtClean="0">
                <a:solidFill>
                  <a:srgbClr val="FFFF00"/>
                </a:solidFill>
                <a:effectLst>
                  <a:outerShdw blurRad="38100" dist="38100" dir="2700000" algn="tl">
                    <a:srgbClr val="000000">
                      <a:alpha val="43137"/>
                    </a:srgbClr>
                  </a:outerShdw>
                </a:effectLst>
              </a:rPr>
              <a:t>                                                                 em breve e publicamente</a:t>
            </a:r>
            <a:r>
              <a:rPr lang="pt-BR" sz="2400" b="1" dirty="0" smtClean="0">
                <a:solidFill>
                  <a:schemeClr val="bg1"/>
                </a:solidFill>
                <a:effectLst>
                  <a:outerShdw blurRad="38100" dist="38100" dir="2700000" algn="tl">
                    <a:srgbClr val="000000">
                      <a:alpha val="43137"/>
                    </a:srgbClr>
                  </a:outerShdw>
                </a:effectLst>
              </a:rPr>
              <a:t>, ...</a:t>
            </a:r>
          </a:p>
          <a:p>
            <a:r>
              <a:rPr lang="pt-BR" sz="2400" b="1" dirty="0" smtClean="0">
                <a:solidFill>
                  <a:schemeClr val="bg1"/>
                </a:solidFill>
                <a:effectLst>
                  <a:outerShdw blurRad="38100" dist="38100" dir="2700000" algn="tl">
                    <a:srgbClr val="000000">
                      <a:alpha val="43137"/>
                    </a:srgbClr>
                  </a:outerShdw>
                </a:effectLst>
              </a:rPr>
              <a:t>                                                                 </a:t>
            </a:r>
            <a:r>
              <a:rPr lang="pt-BR" sz="2400" b="1" dirty="0" smtClean="0">
                <a:solidFill>
                  <a:srgbClr val="FFFF00"/>
                </a:solidFill>
                <a:effectLst>
                  <a:outerShdw blurRad="38100" dist="38100" dir="2700000" algn="tl">
                    <a:srgbClr val="000000">
                      <a:alpha val="43137"/>
                    </a:srgbClr>
                  </a:outerShdw>
                </a:effectLst>
              </a:rPr>
              <a:t>em um disco voador</a:t>
            </a:r>
            <a:r>
              <a:rPr lang="pt-BR" sz="2400" b="1" dirty="0" smtClean="0">
                <a:solidFill>
                  <a:schemeClr val="bg1"/>
                </a:solidFill>
                <a:effectLst>
                  <a:outerShdw blurRad="38100" dist="38100" dir="2700000" algn="tl">
                    <a:srgbClr val="000000">
                      <a:alpha val="43137"/>
                    </a:srgbClr>
                  </a:outerShdw>
                </a:effectLst>
              </a:rPr>
              <a:t>.”  Russel</a:t>
            </a:r>
          </a:p>
          <a:p>
            <a:r>
              <a:rPr lang="pt-BR" sz="2400" b="1" dirty="0" smtClean="0">
                <a:solidFill>
                  <a:schemeClr val="bg1"/>
                </a:solidFill>
                <a:effectLst>
                  <a:outerShdw blurRad="38100" dist="38100" dir="2700000" algn="tl">
                    <a:srgbClr val="000000">
                      <a:alpha val="43137"/>
                    </a:srgbClr>
                  </a:outerShdw>
                </a:effectLst>
              </a:rPr>
              <a:t>                                                                 Chandler, Compreendendo a</a:t>
            </a:r>
          </a:p>
          <a:p>
            <a:r>
              <a:rPr lang="pt-BR" sz="2400" b="1" dirty="0" smtClean="0">
                <a:solidFill>
                  <a:schemeClr val="bg1"/>
                </a:solidFill>
                <a:effectLst>
                  <a:outerShdw blurRad="38100" dist="38100" dir="2700000" algn="tl">
                    <a:srgbClr val="000000">
                      <a:alpha val="43137"/>
                    </a:srgbClr>
                  </a:outerShdw>
                </a:effectLst>
              </a:rPr>
              <a:t>                                                                 Nova Era, pág. 115.</a:t>
            </a:r>
            <a:endParaRPr lang="pt-BR" sz="2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615428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5" name="Picture 2" descr="E:\estudo - EUA na profecia\ui.png"/>
          <p:cNvPicPr>
            <a:picLocks noChangeAspect="1" noChangeArrowheads="1"/>
          </p:cNvPicPr>
          <p:nvPr/>
        </p:nvPicPr>
        <p:blipFill>
          <a:blip r:embed="rId2"/>
          <a:srcRect/>
          <a:stretch>
            <a:fillRect/>
          </a:stretch>
        </p:blipFill>
        <p:spPr bwMode="auto">
          <a:xfrm>
            <a:off x="357158" y="785794"/>
            <a:ext cx="8429684" cy="5857916"/>
          </a:xfrm>
          <a:prstGeom prst="rect">
            <a:avLst/>
          </a:prstGeom>
          <a:noFill/>
          <a:ln w="76200">
            <a:solidFill>
              <a:schemeClr val="bg1"/>
            </a:solidFill>
          </a:ln>
        </p:spPr>
      </p:pic>
      <p:sp>
        <p:nvSpPr>
          <p:cNvPr id="6" name="CaixaDeTexto 5"/>
          <p:cNvSpPr txBox="1"/>
          <p:nvPr/>
        </p:nvSpPr>
        <p:spPr>
          <a:xfrm>
            <a:off x="0" y="142852"/>
            <a:ext cx="9440654" cy="523220"/>
          </a:xfrm>
          <a:prstGeom prst="rect">
            <a:avLst/>
          </a:prstGeom>
          <a:noFill/>
        </p:spPr>
        <p:txBody>
          <a:bodyPr wrap="square" rtlCol="0">
            <a:spAutoFit/>
          </a:bodyPr>
          <a:lstStyle/>
          <a:p>
            <a:r>
              <a:rPr lang="pt-BR" sz="2800" b="1" dirty="0" smtClean="0">
                <a:solidFill>
                  <a:srgbClr val="FFFF00"/>
                </a:solidFill>
                <a:effectLst>
                  <a:outerShdw blurRad="38100" dist="38100" dir="2700000" algn="tl">
                    <a:srgbClr val="000000">
                      <a:alpha val="43137"/>
                    </a:srgbClr>
                  </a:outerShdw>
                </a:effectLst>
              </a:rPr>
              <a:t>VATICANO SE PREPARA PARA CHEGADA DO SALVADOR ÁLIEN</a:t>
            </a:r>
            <a:endParaRPr lang="pt-BR" sz="2800" b="1"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400" dirty="0"/>
          </a:p>
        </p:txBody>
      </p:sp>
      <p:pic>
        <p:nvPicPr>
          <p:cNvPr id="2050" name="Picture 2" descr="E:\estudo - EUA na profecia\papa francisco alienigenas salvador aliens deus.png"/>
          <p:cNvPicPr>
            <a:picLocks noChangeAspect="1" noChangeArrowheads="1"/>
          </p:cNvPicPr>
          <p:nvPr/>
        </p:nvPicPr>
        <p:blipFill>
          <a:blip r:embed="rId2"/>
          <a:srcRect/>
          <a:stretch>
            <a:fillRect/>
          </a:stretch>
        </p:blipFill>
        <p:spPr bwMode="auto">
          <a:xfrm>
            <a:off x="1285852" y="1500174"/>
            <a:ext cx="6643734" cy="5138740"/>
          </a:xfrm>
          <a:prstGeom prst="rect">
            <a:avLst/>
          </a:prstGeom>
          <a:noFill/>
          <a:ln w="76200">
            <a:solidFill>
              <a:srgbClr val="FF0000"/>
            </a:solidFill>
          </a:ln>
        </p:spPr>
      </p:pic>
      <p:sp>
        <p:nvSpPr>
          <p:cNvPr id="5" name="CaixaDeTexto 4"/>
          <p:cNvSpPr txBox="1"/>
          <p:nvPr/>
        </p:nvSpPr>
        <p:spPr>
          <a:xfrm>
            <a:off x="214282" y="214290"/>
            <a:ext cx="8237127" cy="1200329"/>
          </a:xfrm>
          <a:prstGeom prst="rect">
            <a:avLst/>
          </a:prstGeom>
          <a:noFill/>
        </p:spPr>
        <p:txBody>
          <a:bodyPr wrap="none" rtlCol="0">
            <a:spAutoFit/>
          </a:bodyPr>
          <a:lstStyle/>
          <a:p>
            <a:r>
              <a:rPr lang="pt-BR" sz="2400" b="1" dirty="0" smtClean="0">
                <a:solidFill>
                  <a:schemeClr val="bg1"/>
                </a:solidFill>
                <a:effectLst>
                  <a:outerShdw blurRad="38100" dist="38100" dir="2700000" algn="tl">
                    <a:srgbClr val="000000">
                      <a:alpha val="43137"/>
                    </a:srgbClr>
                  </a:outerShdw>
                </a:effectLst>
              </a:rPr>
              <a:t>Recentes  revelações  surpreendentes do Vaticano sugerem aos </a:t>
            </a:r>
          </a:p>
          <a:p>
            <a:r>
              <a:rPr lang="pt-BR" sz="2400" b="1" dirty="0" smtClean="0">
                <a:solidFill>
                  <a:schemeClr val="bg1"/>
                </a:solidFill>
                <a:effectLst>
                  <a:outerShdw blurRad="38100" dist="38100" dir="2700000" algn="tl">
                    <a:srgbClr val="000000">
                      <a:alpha val="43137"/>
                    </a:srgbClr>
                  </a:outerShdw>
                </a:effectLst>
              </a:rPr>
              <a:t>oficiais  da  igreja de alto nível.  O Vaticano está se preparando</a:t>
            </a:r>
          </a:p>
          <a:p>
            <a:r>
              <a:rPr lang="pt-BR" sz="2400" b="1" dirty="0" smtClean="0">
                <a:solidFill>
                  <a:schemeClr val="bg1"/>
                </a:solidFill>
                <a:effectLst>
                  <a:outerShdw blurRad="38100" dist="38100" dir="2700000" algn="tl">
                    <a:srgbClr val="000000">
                      <a:alpha val="43137"/>
                    </a:srgbClr>
                  </a:outerShdw>
                </a:effectLst>
              </a:rPr>
              <a:t>para a chegada de uma raça extraterrestre avançada.</a:t>
            </a:r>
            <a:endParaRPr lang="pt-BR" sz="2400" b="1"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074" name="Picture 2" descr="E:\estudo - EUA na profecia\untitledu.png"/>
          <p:cNvPicPr>
            <a:picLocks noChangeAspect="1" noChangeArrowheads="1"/>
          </p:cNvPicPr>
          <p:nvPr/>
        </p:nvPicPr>
        <p:blipFill>
          <a:blip r:embed="rId2"/>
          <a:srcRect/>
          <a:stretch>
            <a:fillRect/>
          </a:stretch>
        </p:blipFill>
        <p:spPr bwMode="auto">
          <a:xfrm>
            <a:off x="7358082" y="142852"/>
            <a:ext cx="1381124" cy="2071710"/>
          </a:xfrm>
          <a:prstGeom prst="rect">
            <a:avLst/>
          </a:prstGeom>
          <a:noFill/>
          <a:ln w="76200">
            <a:solidFill>
              <a:schemeClr val="bg1"/>
            </a:solidFill>
          </a:ln>
        </p:spPr>
      </p:pic>
      <p:pic>
        <p:nvPicPr>
          <p:cNvPr id="3075" name="Picture 3" descr="E:\estudo - EUA na profecia\Papa-e-os-extraterrestres.jpg"/>
          <p:cNvPicPr>
            <a:picLocks noChangeAspect="1" noChangeArrowheads="1"/>
          </p:cNvPicPr>
          <p:nvPr/>
        </p:nvPicPr>
        <p:blipFill>
          <a:blip r:embed="rId3"/>
          <a:srcRect/>
          <a:stretch>
            <a:fillRect/>
          </a:stretch>
        </p:blipFill>
        <p:spPr bwMode="auto">
          <a:xfrm>
            <a:off x="1142976" y="2413000"/>
            <a:ext cx="6715172" cy="4159272"/>
          </a:xfrm>
          <a:prstGeom prst="rect">
            <a:avLst/>
          </a:prstGeom>
          <a:noFill/>
          <a:ln w="76200">
            <a:solidFill>
              <a:schemeClr val="bg1"/>
            </a:solidFill>
          </a:ln>
        </p:spPr>
      </p:pic>
      <p:sp>
        <p:nvSpPr>
          <p:cNvPr id="5" name="Retângulo 4"/>
          <p:cNvSpPr/>
          <p:nvPr/>
        </p:nvSpPr>
        <p:spPr>
          <a:xfrm>
            <a:off x="214282" y="142852"/>
            <a:ext cx="6786610" cy="2000264"/>
          </a:xfrm>
          <a:prstGeom prst="rect">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smtClean="0">
                <a:solidFill>
                  <a:schemeClr val="tx1"/>
                </a:solidFill>
                <a:effectLst>
                  <a:outerShdw blurRad="38100" dist="38100" dir="2700000" algn="tl">
                    <a:srgbClr val="000000">
                      <a:alpha val="43137"/>
                    </a:srgbClr>
                  </a:outerShdw>
                </a:effectLst>
              </a:rPr>
              <a:t>Na declaração do papa Francisco, ele defende que os extraterrestre são nossos irmãos e dignos de serem batizados na fé cristã.  De acordo com Chris Putnam e Tom </a:t>
            </a:r>
            <a:r>
              <a:rPr lang="pt-BR" sz="2000" b="1" dirty="0" err="1" smtClean="0">
                <a:solidFill>
                  <a:schemeClr val="tx1"/>
                </a:solidFill>
                <a:effectLst>
                  <a:outerShdw blurRad="38100" dist="38100" dir="2700000" algn="tl">
                    <a:srgbClr val="000000">
                      <a:alpha val="43137"/>
                    </a:srgbClr>
                  </a:outerShdw>
                </a:effectLst>
              </a:rPr>
              <a:t>Horn</a:t>
            </a:r>
            <a:r>
              <a:rPr lang="pt-BR" sz="2000" b="1" dirty="0" smtClean="0">
                <a:solidFill>
                  <a:schemeClr val="tx1"/>
                </a:solidFill>
                <a:effectLst>
                  <a:outerShdw blurRad="38100" dist="38100" dir="2700000" algn="tl">
                    <a:srgbClr val="000000">
                      <a:alpha val="43137"/>
                    </a:srgbClr>
                  </a:outerShdw>
                </a:effectLst>
              </a:rPr>
              <a:t>, autores do livro </a:t>
            </a:r>
            <a:r>
              <a:rPr lang="pt-BR" sz="2000" b="1" dirty="0" err="1" smtClean="0">
                <a:solidFill>
                  <a:schemeClr val="tx1"/>
                </a:solidFill>
                <a:effectLst>
                  <a:outerShdw blurRad="38100" dist="38100" dir="2700000" algn="tl">
                    <a:srgbClr val="000000">
                      <a:alpha val="43137"/>
                    </a:srgbClr>
                  </a:outerShdw>
                </a:effectLst>
              </a:rPr>
              <a:t>Exo-Vaticana</a:t>
            </a:r>
            <a:r>
              <a:rPr lang="pt-BR" sz="2000" b="1" dirty="0" smtClean="0">
                <a:solidFill>
                  <a:schemeClr val="tx1"/>
                </a:solidFill>
                <a:effectLst>
                  <a:outerShdw blurRad="38100" dist="38100" dir="2700000" algn="tl">
                    <a:srgbClr val="000000">
                      <a:alpha val="43137"/>
                    </a:srgbClr>
                  </a:outerShdw>
                </a:effectLst>
              </a:rPr>
              <a:t>, o papa está se preparando para liderar a Igreja Católica no abraço aos alienígenas como “irmãos em Cristo”.  Fonte: Michael </a:t>
            </a:r>
            <a:r>
              <a:rPr lang="pt-BR" sz="2000" b="1" dirty="0" err="1" smtClean="0">
                <a:solidFill>
                  <a:schemeClr val="tx1"/>
                </a:solidFill>
                <a:effectLst>
                  <a:outerShdw blurRad="38100" dist="38100" dir="2700000" algn="tl">
                    <a:srgbClr val="000000">
                      <a:alpha val="43137"/>
                    </a:srgbClr>
                  </a:outerShdw>
                </a:effectLst>
              </a:rPr>
              <a:t>Salla</a:t>
            </a:r>
            <a:r>
              <a:rPr lang="pt-BR" sz="2000" b="1" dirty="0" smtClean="0">
                <a:solidFill>
                  <a:schemeClr val="tx1"/>
                </a:solidFill>
                <a:effectLst>
                  <a:outerShdw blurRad="38100" dist="38100" dir="2700000" algn="tl">
                    <a:srgbClr val="000000">
                      <a:alpha val="43137"/>
                    </a:srgbClr>
                  </a:outerShdw>
                </a:effectLst>
              </a:rPr>
              <a:t>/examiner.com </a:t>
            </a:r>
            <a:endParaRPr lang="pt-BR" sz="2000" b="1" dirty="0">
              <a:solidFill>
                <a:schemeClr val="tx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Eduardo\Desktop\seminario_esperanca_para_viver\jpg\biblia\old-bible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1927183" y="4786322"/>
            <a:ext cx="7216817" cy="1938992"/>
          </a:xfrm>
          <a:prstGeom prst="rect">
            <a:avLst/>
          </a:prstGeom>
          <a:noFill/>
        </p:spPr>
        <p:txBody>
          <a:bodyPr wrap="square" rtlCol="0">
            <a:spAutoFit/>
          </a:bodyPr>
          <a:lstStyle/>
          <a:p>
            <a:r>
              <a:rPr lang="pt-BR" sz="20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a:t>
            </a:r>
            <a:r>
              <a:rPr lang="pt-BR" sz="2000" b="1"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Todos os que estão ativamente empenhados na causa</a:t>
            </a:r>
          </a:p>
          <a:p>
            <a:r>
              <a:rPr lang="pt-BR" sz="2000" b="1"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de    Deus</a:t>
            </a:r>
            <a:r>
              <a:rPr lang="pt-BR" sz="20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   </a:t>
            </a:r>
            <a:r>
              <a:rPr lang="pt-BR" sz="2000" b="1"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procurando   </a:t>
            </a:r>
            <a:r>
              <a:rPr lang="pt-BR" sz="2000" b="1" u="sng"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desvendar   os   enganos   do </a:t>
            </a:r>
          </a:p>
          <a:p>
            <a:r>
              <a:rPr lang="pt-BR" sz="2000" b="1" u="sng"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maligno</a:t>
            </a:r>
            <a:r>
              <a:rPr lang="pt-BR" sz="2000" b="1"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  e  apresentar  a Cristo perante o povo</a:t>
            </a:r>
            <a:r>
              <a:rPr lang="pt-BR" sz="20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 estarão</a:t>
            </a:r>
          </a:p>
          <a:p>
            <a:r>
              <a:rPr lang="pt-BR" sz="20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habilitados  a  aderir  ao  testemunho de Paulo, no qual</a:t>
            </a:r>
          </a:p>
          <a:p>
            <a:r>
              <a:rPr lang="pt-BR" sz="20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ele  fala  em  servir ao Senhor com toda a humildade de</a:t>
            </a:r>
          </a:p>
          <a:p>
            <a:r>
              <a:rPr lang="pt-BR" sz="20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espírito, com muitas lágrimas e tentações.”  GC, p. 510.</a:t>
            </a:r>
            <a:endParaRPr lang="pt-BR" sz="20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336171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4098" name="Picture 2" descr="E:\estudo - EUA na profecia\olkovnis são gravados sobre o vaticano na eleição do novo papa.png"/>
          <p:cNvPicPr>
            <a:picLocks noChangeAspect="1" noChangeArrowheads="1"/>
          </p:cNvPicPr>
          <p:nvPr/>
        </p:nvPicPr>
        <p:blipFill>
          <a:blip r:embed="rId2"/>
          <a:srcRect/>
          <a:stretch>
            <a:fillRect/>
          </a:stretch>
        </p:blipFill>
        <p:spPr bwMode="auto">
          <a:xfrm>
            <a:off x="357158" y="1142984"/>
            <a:ext cx="8358246" cy="5429287"/>
          </a:xfrm>
          <a:prstGeom prst="rect">
            <a:avLst/>
          </a:prstGeom>
          <a:noFill/>
        </p:spPr>
      </p:pic>
      <p:sp>
        <p:nvSpPr>
          <p:cNvPr id="4" name="CaixaDeTexto 3"/>
          <p:cNvSpPr txBox="1"/>
          <p:nvPr/>
        </p:nvSpPr>
        <p:spPr>
          <a:xfrm>
            <a:off x="214282" y="285728"/>
            <a:ext cx="8532849" cy="461665"/>
          </a:xfrm>
          <a:prstGeom prst="rect">
            <a:avLst/>
          </a:prstGeom>
          <a:noFill/>
        </p:spPr>
        <p:txBody>
          <a:bodyPr wrap="none" rtlCol="0">
            <a:spAutoFit/>
          </a:bodyPr>
          <a:lstStyle/>
          <a:p>
            <a:r>
              <a:rPr lang="pt-BR" sz="2400" b="1" dirty="0" smtClean="0">
                <a:solidFill>
                  <a:schemeClr val="bg1"/>
                </a:solidFill>
                <a:effectLst>
                  <a:outerShdw blurRad="38100" dist="38100" dir="2700000" algn="tl">
                    <a:srgbClr val="000000">
                      <a:alpha val="43137"/>
                    </a:srgbClr>
                  </a:outerShdw>
                </a:effectLst>
              </a:rPr>
              <a:t>  Na eleição do papa Francisco,  apareceu </a:t>
            </a:r>
            <a:r>
              <a:rPr lang="pt-BR" sz="2400" b="1" dirty="0" err="1" smtClean="0">
                <a:solidFill>
                  <a:schemeClr val="bg1"/>
                </a:solidFill>
                <a:effectLst>
                  <a:outerShdw blurRad="38100" dist="38100" dir="2700000" algn="tl">
                    <a:srgbClr val="000000">
                      <a:alpha val="43137"/>
                    </a:srgbClr>
                  </a:outerShdw>
                </a:effectLst>
              </a:rPr>
              <a:t>OVNIs</a:t>
            </a:r>
            <a:r>
              <a:rPr lang="pt-BR" sz="2400" b="1" dirty="0" smtClean="0">
                <a:solidFill>
                  <a:schemeClr val="bg1"/>
                </a:solidFill>
                <a:effectLst>
                  <a:outerShdw blurRad="38100" dist="38100" dir="2700000" algn="tl">
                    <a:srgbClr val="000000">
                      <a:alpha val="43137"/>
                    </a:srgbClr>
                  </a:outerShdw>
                </a:effectLst>
              </a:rPr>
              <a:t> sobre o Vaticano.</a:t>
            </a:r>
            <a:endParaRPr lang="pt-BR" sz="2400" b="1"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5122" name="Picture 2" descr="E:\estudo - EUA na profecia\LUCIFER telescopio vaticano 2014.jpg"/>
          <p:cNvPicPr>
            <a:picLocks noChangeAspect="1" noChangeArrowheads="1"/>
          </p:cNvPicPr>
          <p:nvPr/>
        </p:nvPicPr>
        <p:blipFill>
          <a:blip r:embed="rId2"/>
          <a:srcRect/>
          <a:stretch>
            <a:fillRect/>
          </a:stretch>
        </p:blipFill>
        <p:spPr bwMode="auto">
          <a:xfrm>
            <a:off x="357158" y="928670"/>
            <a:ext cx="8358246" cy="5286412"/>
          </a:xfrm>
          <a:prstGeom prst="rect">
            <a:avLst/>
          </a:prstGeom>
          <a:noFill/>
          <a:ln w="76200">
            <a:solidFill>
              <a:schemeClr val="bg1"/>
            </a:solidFill>
          </a:ln>
        </p:spPr>
      </p:pic>
      <p:sp>
        <p:nvSpPr>
          <p:cNvPr id="4" name="CaixaDeTexto 3"/>
          <p:cNvSpPr txBox="1"/>
          <p:nvPr/>
        </p:nvSpPr>
        <p:spPr>
          <a:xfrm>
            <a:off x="214282" y="0"/>
            <a:ext cx="8752652" cy="830997"/>
          </a:xfrm>
          <a:prstGeom prst="rect">
            <a:avLst/>
          </a:prstGeom>
          <a:noFill/>
        </p:spPr>
        <p:txBody>
          <a:bodyPr wrap="square" rtlCol="0">
            <a:spAutoFit/>
          </a:bodyPr>
          <a:lstStyle/>
          <a:p>
            <a:r>
              <a:rPr lang="pt-BR" sz="2400" b="1" dirty="0" smtClean="0">
                <a:solidFill>
                  <a:schemeClr val="bg1"/>
                </a:solidFill>
                <a:effectLst>
                  <a:outerShdw blurRad="38100" dist="38100" dir="2700000" algn="tl">
                    <a:srgbClr val="000000">
                      <a:alpha val="43137"/>
                    </a:srgbClr>
                  </a:outerShdw>
                </a:effectLst>
              </a:rPr>
              <a:t>Qual o motivo do investimento dos EUA e o Vaticano na construção</a:t>
            </a:r>
          </a:p>
          <a:p>
            <a:r>
              <a:rPr lang="pt-BR" sz="2400" b="1" dirty="0" smtClean="0">
                <a:solidFill>
                  <a:schemeClr val="bg1"/>
                </a:solidFill>
                <a:effectLst>
                  <a:outerShdw blurRad="38100" dist="38100" dir="2700000" algn="tl">
                    <a:srgbClr val="000000">
                      <a:alpha val="43137"/>
                    </a:srgbClr>
                  </a:outerShdw>
                </a:effectLst>
              </a:rPr>
              <a:t>do  telescópio  LÚCIFER, o mais avançado do mundo e o mais caro?</a:t>
            </a:r>
            <a:endParaRPr lang="pt-BR" sz="2400" b="1" dirty="0">
              <a:solidFill>
                <a:schemeClr val="bg1"/>
              </a:solidFill>
              <a:effectLst>
                <a:outerShdw blurRad="38100" dist="38100" dir="2700000" algn="tl">
                  <a:srgbClr val="000000">
                    <a:alpha val="43137"/>
                  </a:srgbClr>
                </a:outerShdw>
              </a:effectLst>
            </a:endParaRPr>
          </a:p>
        </p:txBody>
      </p:sp>
      <p:sp>
        <p:nvSpPr>
          <p:cNvPr id="6" name="CaixaDeTexto 5"/>
          <p:cNvSpPr txBox="1"/>
          <p:nvPr/>
        </p:nvSpPr>
        <p:spPr>
          <a:xfrm>
            <a:off x="357158" y="6286520"/>
            <a:ext cx="8240782" cy="400110"/>
          </a:xfrm>
          <a:prstGeom prst="rect">
            <a:avLst/>
          </a:prstGeom>
          <a:noFill/>
        </p:spPr>
        <p:txBody>
          <a:bodyPr wrap="none" rtlCol="0">
            <a:spAutoFit/>
          </a:bodyPr>
          <a:lstStyle/>
          <a:p>
            <a:r>
              <a:rPr lang="pt-BR" sz="2000" b="1" dirty="0" smtClean="0">
                <a:solidFill>
                  <a:schemeClr val="bg1"/>
                </a:solidFill>
                <a:effectLst>
                  <a:outerShdw blurRad="38100" dist="38100" dir="2700000" algn="tl">
                    <a:srgbClr val="000000">
                      <a:alpha val="43137"/>
                    </a:srgbClr>
                  </a:outerShdw>
                </a:effectLst>
              </a:rPr>
              <a:t>    O telescópio LÚCIFER fica localizado no Monte Graham, no Arizona – EUA.</a:t>
            </a:r>
            <a:endParaRPr lang="pt-BR" sz="2000" b="1"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Eduardo\Desktop\seminario_esperanca_para_viver\jpg\biblia\bg_bibl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500034" y="214290"/>
            <a:ext cx="8143932" cy="4524315"/>
          </a:xfrm>
          <a:prstGeom prst="rect">
            <a:avLst/>
          </a:prstGeom>
          <a:noFill/>
        </p:spPr>
        <p:txBody>
          <a:bodyPr wrap="square" rtlCol="0">
            <a:spAutoFit/>
          </a:bodyPr>
          <a:lstStyle/>
          <a:p>
            <a:r>
              <a:rPr lang="pt-BR" sz="2400" b="1" dirty="0" smtClean="0">
                <a:solidFill>
                  <a:schemeClr val="bg1"/>
                </a:solidFill>
                <a:effectLst>
                  <a:outerShdw blurRad="38100" dist="38100" dir="2700000" algn="tl">
                    <a:srgbClr val="000000">
                      <a:alpha val="43137"/>
                    </a:srgbClr>
                  </a:outerShdw>
                </a:effectLst>
              </a:rPr>
              <a:t>O  que os líderes e adeptos da Nova Era – chamam de </a:t>
            </a:r>
            <a:r>
              <a:rPr lang="pt-BR" sz="2400" b="1" dirty="0" smtClean="0">
                <a:solidFill>
                  <a:srgbClr val="FFFF00"/>
                </a:solidFill>
                <a:effectLst>
                  <a:outerShdw blurRad="38100" dist="38100" dir="2700000" algn="tl">
                    <a:srgbClr val="000000">
                      <a:alpha val="43137"/>
                    </a:srgbClr>
                  </a:outerShdw>
                </a:effectLst>
              </a:rPr>
              <a:t>“</a:t>
            </a:r>
            <a:r>
              <a:rPr lang="pt-BR" sz="2400" b="1" dirty="0" err="1" smtClean="0">
                <a:solidFill>
                  <a:srgbClr val="FFFF00"/>
                </a:solidFill>
                <a:effectLst>
                  <a:outerShdw blurRad="38100" dist="38100" dir="2700000" algn="tl">
                    <a:srgbClr val="000000">
                      <a:alpha val="43137"/>
                    </a:srgbClr>
                  </a:outerShdw>
                </a:effectLst>
              </a:rPr>
              <a:t>Ets</a:t>
            </a:r>
            <a:r>
              <a:rPr lang="pt-BR" sz="2400" b="1" dirty="0" smtClean="0">
                <a:solidFill>
                  <a:srgbClr val="FFFF00"/>
                </a:solidFill>
                <a:effectLst>
                  <a:outerShdw blurRad="38100" dist="38100" dir="2700000" algn="tl">
                    <a:srgbClr val="000000">
                      <a:alpha val="43137"/>
                    </a:srgbClr>
                  </a:outerShdw>
                </a:effectLst>
              </a:rPr>
              <a:t>”, </a:t>
            </a:r>
          </a:p>
          <a:p>
            <a:r>
              <a:rPr lang="pt-BR" sz="2400" b="1" dirty="0" smtClean="0">
                <a:solidFill>
                  <a:srgbClr val="FFFF00"/>
                </a:solidFill>
                <a:effectLst>
                  <a:outerShdw blurRad="38100" dist="38100" dir="2700000" algn="tl">
                    <a:srgbClr val="000000">
                      <a:alpha val="43137"/>
                    </a:srgbClr>
                  </a:outerShdw>
                </a:effectLst>
              </a:rPr>
              <a:t>“mestres universais”, “guias” e “mestres cósmicos” </a:t>
            </a:r>
            <a:r>
              <a:rPr lang="pt-BR" sz="2400" b="1" dirty="0" smtClean="0">
                <a:solidFill>
                  <a:schemeClr val="bg1"/>
                </a:solidFill>
                <a:effectLst>
                  <a:outerShdw blurRad="38100" dist="38100" dir="2700000" algn="tl">
                    <a:srgbClr val="000000">
                      <a:alpha val="43137"/>
                    </a:srgbClr>
                  </a:outerShdw>
                </a:effectLst>
              </a:rPr>
              <a:t>a Bíblia</a:t>
            </a:r>
          </a:p>
          <a:p>
            <a:r>
              <a:rPr lang="pt-BR" sz="2400" b="1" dirty="0" smtClean="0">
                <a:solidFill>
                  <a:schemeClr val="bg1"/>
                </a:solidFill>
                <a:effectLst>
                  <a:outerShdw blurRad="38100" dist="38100" dir="2700000" algn="tl">
                    <a:srgbClr val="000000">
                      <a:alpha val="43137"/>
                    </a:srgbClr>
                  </a:outerShdw>
                </a:effectLst>
              </a:rPr>
              <a:t>classifica de:</a:t>
            </a:r>
          </a:p>
          <a:p>
            <a:endParaRPr lang="pt-BR" sz="2400" b="1" dirty="0" smtClean="0">
              <a:solidFill>
                <a:schemeClr val="bg1"/>
              </a:solidFill>
              <a:effectLst>
                <a:outerShdw blurRad="38100" dist="38100" dir="2700000" algn="tl">
                  <a:srgbClr val="000000">
                    <a:alpha val="43137"/>
                  </a:srgbClr>
                </a:outerShdw>
              </a:effectLst>
            </a:endParaRPr>
          </a:p>
          <a:p>
            <a:r>
              <a:rPr lang="pt-BR" sz="2400" b="1" dirty="0" smtClean="0">
                <a:solidFill>
                  <a:schemeClr val="bg1"/>
                </a:solidFill>
                <a:effectLst>
                  <a:outerShdw blurRad="38100" dist="38100" dir="2700000" algn="tl">
                    <a:srgbClr val="000000">
                      <a:alpha val="43137"/>
                    </a:srgbClr>
                  </a:outerShdw>
                </a:effectLst>
              </a:rPr>
              <a:t>“Mas o Espírito expressamente diz que nos últimos tempos</a:t>
            </a:r>
          </a:p>
          <a:p>
            <a:r>
              <a:rPr lang="pt-BR" sz="2400" b="1" dirty="0" smtClean="0">
                <a:solidFill>
                  <a:schemeClr val="bg1"/>
                </a:solidFill>
                <a:effectLst>
                  <a:outerShdw blurRad="38100" dist="38100" dir="2700000" algn="tl">
                    <a:srgbClr val="000000">
                      <a:alpha val="43137"/>
                    </a:srgbClr>
                  </a:outerShdw>
                </a:effectLst>
              </a:rPr>
              <a:t>apostatarão   alguns   da   fé,   dando   ouvidos   a  </a:t>
            </a:r>
            <a:r>
              <a:rPr lang="pt-BR" sz="2400" b="1" u="sng" dirty="0" smtClean="0">
                <a:solidFill>
                  <a:srgbClr val="FFFF00"/>
                </a:solidFill>
                <a:effectLst>
                  <a:outerShdw blurRad="38100" dist="38100" dir="2700000" algn="tl">
                    <a:srgbClr val="000000">
                      <a:alpha val="43137"/>
                    </a:srgbClr>
                  </a:outerShdw>
                </a:effectLst>
              </a:rPr>
              <a:t>espíritos </a:t>
            </a:r>
          </a:p>
          <a:p>
            <a:r>
              <a:rPr lang="pt-BR" sz="2400" b="1" u="sng" dirty="0" smtClean="0">
                <a:solidFill>
                  <a:srgbClr val="FFFF00"/>
                </a:solidFill>
                <a:effectLst>
                  <a:outerShdw blurRad="38100" dist="38100" dir="2700000" algn="tl">
                    <a:srgbClr val="000000">
                      <a:alpha val="43137"/>
                    </a:srgbClr>
                  </a:outerShdw>
                </a:effectLst>
              </a:rPr>
              <a:t>enganadores</a:t>
            </a:r>
            <a:r>
              <a:rPr lang="pt-BR" sz="2400" b="1" dirty="0" smtClean="0">
                <a:solidFill>
                  <a:schemeClr val="bg1"/>
                </a:solidFill>
                <a:effectLst>
                  <a:outerShdw blurRad="38100" dist="38100" dir="2700000" algn="tl">
                    <a:srgbClr val="000000">
                      <a:alpha val="43137"/>
                    </a:srgbClr>
                  </a:outerShdw>
                </a:effectLst>
              </a:rPr>
              <a:t>, e a doutrinas de demônios;”   I Timóteo 4:01.</a:t>
            </a:r>
          </a:p>
          <a:p>
            <a:endParaRPr lang="pt-BR" sz="2400" b="1" dirty="0" smtClean="0">
              <a:solidFill>
                <a:schemeClr val="bg1"/>
              </a:solidFill>
              <a:effectLst>
                <a:outerShdw blurRad="38100" dist="38100" dir="2700000" algn="tl">
                  <a:srgbClr val="000000">
                    <a:alpha val="43137"/>
                  </a:srgbClr>
                </a:outerShdw>
              </a:effectLst>
            </a:endParaRPr>
          </a:p>
          <a:p>
            <a:r>
              <a:rPr lang="pt-BR" sz="2400" b="1" dirty="0" smtClean="0">
                <a:solidFill>
                  <a:schemeClr val="bg1"/>
                </a:solidFill>
                <a:effectLst>
                  <a:outerShdw blurRad="38100" dist="38100" dir="2700000" algn="tl">
                    <a:srgbClr val="000000">
                      <a:alpha val="43137"/>
                    </a:srgbClr>
                  </a:outerShdw>
                </a:effectLst>
              </a:rPr>
              <a:t>“E   da   boca   do  dragão, e da boca da besta, e da boca do </a:t>
            </a:r>
          </a:p>
          <a:p>
            <a:r>
              <a:rPr lang="pt-BR" sz="2400" b="1" dirty="0" smtClean="0">
                <a:solidFill>
                  <a:schemeClr val="bg1"/>
                </a:solidFill>
                <a:effectLst>
                  <a:outerShdw blurRad="38100" dist="38100" dir="2700000" algn="tl">
                    <a:srgbClr val="000000">
                      <a:alpha val="43137"/>
                    </a:srgbClr>
                  </a:outerShdw>
                </a:effectLst>
              </a:rPr>
              <a:t>falso  profeta vi sair três </a:t>
            </a:r>
            <a:r>
              <a:rPr lang="pt-BR" sz="2400" b="1" u="sng" dirty="0" smtClean="0">
                <a:solidFill>
                  <a:srgbClr val="FFFF00"/>
                </a:solidFill>
                <a:effectLst>
                  <a:outerShdw blurRad="38100" dist="38100" dir="2700000" algn="tl">
                    <a:srgbClr val="000000">
                      <a:alpha val="43137"/>
                    </a:srgbClr>
                  </a:outerShdw>
                </a:effectLst>
              </a:rPr>
              <a:t>espíritos imundos</a:t>
            </a:r>
            <a:r>
              <a:rPr lang="pt-BR" sz="2400" b="1" dirty="0" smtClean="0">
                <a:solidFill>
                  <a:schemeClr val="bg1"/>
                </a:solidFill>
                <a:effectLst>
                  <a:outerShdw blurRad="38100" dist="38100" dir="2700000" algn="tl">
                    <a:srgbClr val="000000">
                      <a:alpha val="43137"/>
                    </a:srgbClr>
                  </a:outerShdw>
                </a:effectLst>
              </a:rPr>
              <a:t>, semelhantes a</a:t>
            </a:r>
          </a:p>
          <a:p>
            <a:r>
              <a:rPr lang="pt-BR" sz="2400" b="1" dirty="0" smtClean="0">
                <a:solidFill>
                  <a:schemeClr val="bg1"/>
                </a:solidFill>
                <a:effectLst>
                  <a:outerShdw blurRad="38100" dist="38100" dir="2700000" algn="tl">
                    <a:srgbClr val="000000">
                      <a:alpha val="43137"/>
                    </a:srgbClr>
                  </a:outerShdw>
                </a:effectLst>
              </a:rPr>
              <a:t>rãs.     Porque    são    </a:t>
            </a:r>
            <a:r>
              <a:rPr lang="pt-BR" sz="2400" b="1" u="sng" dirty="0" smtClean="0">
                <a:solidFill>
                  <a:srgbClr val="FFFF00"/>
                </a:solidFill>
                <a:effectLst>
                  <a:outerShdw blurRad="38100" dist="38100" dir="2700000" algn="tl">
                    <a:srgbClr val="000000">
                      <a:alpha val="43137"/>
                    </a:srgbClr>
                  </a:outerShdw>
                </a:effectLst>
              </a:rPr>
              <a:t>espíritos   de   demônios</a:t>
            </a:r>
            <a:r>
              <a:rPr lang="pt-BR" sz="2400" b="1" dirty="0" smtClean="0">
                <a:solidFill>
                  <a:schemeClr val="bg1"/>
                </a:solidFill>
                <a:effectLst>
                  <a:outerShdw blurRad="38100" dist="38100" dir="2700000" algn="tl">
                    <a:srgbClr val="000000">
                      <a:alpha val="43137"/>
                    </a:srgbClr>
                  </a:outerShdw>
                </a:effectLst>
              </a:rPr>
              <a:t>,  que  fazem </a:t>
            </a:r>
          </a:p>
          <a:p>
            <a:r>
              <a:rPr lang="pt-BR" sz="2400" b="1" dirty="0" smtClean="0">
                <a:solidFill>
                  <a:schemeClr val="bg1"/>
                </a:solidFill>
                <a:effectLst>
                  <a:outerShdw blurRad="38100" dist="38100" dir="2700000" algn="tl">
                    <a:srgbClr val="000000">
                      <a:alpha val="43137"/>
                    </a:srgbClr>
                  </a:outerShdw>
                </a:effectLst>
              </a:rPr>
              <a:t>prodígios;...”  Apocalipse 16:13-14.</a:t>
            </a:r>
            <a:endParaRPr lang="pt-BR" sz="2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615428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Eduardo\Desktop\seminario_esperanca_para_viver\jpg\biblia\bg_bibl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428596" y="0"/>
            <a:ext cx="8286808" cy="830997"/>
          </a:xfrm>
          <a:prstGeom prst="rect">
            <a:avLst/>
          </a:prstGeom>
          <a:noFill/>
        </p:spPr>
        <p:txBody>
          <a:bodyPr wrap="square" rtlCol="0">
            <a:spAutoFit/>
          </a:bodyPr>
          <a:lstStyle/>
          <a:p>
            <a:r>
              <a:rPr lang="pt-BR" sz="4800" b="1" dirty="0" smtClean="0">
                <a:solidFill>
                  <a:srgbClr val="FF0000"/>
                </a:solidFill>
                <a:effectLst>
                  <a:outerShdw blurRad="38100" dist="38100" dir="2700000" algn="tl">
                    <a:srgbClr val="000000">
                      <a:alpha val="43137"/>
                    </a:srgbClr>
                  </a:outerShdw>
                </a:effectLst>
              </a:rPr>
              <a:t>            A NOVA ERA E VOCÊ</a:t>
            </a:r>
            <a:endParaRPr lang="pt-BR" sz="4800" b="1" dirty="0">
              <a:solidFill>
                <a:srgbClr val="FF0000"/>
              </a:solidFill>
              <a:effectLst>
                <a:outerShdw blurRad="38100" dist="38100" dir="2700000" algn="tl">
                  <a:srgbClr val="000000">
                    <a:alpha val="43137"/>
                  </a:srgbClr>
                </a:outerShdw>
              </a:effectLst>
            </a:endParaRPr>
          </a:p>
        </p:txBody>
      </p:sp>
      <p:sp>
        <p:nvSpPr>
          <p:cNvPr id="5" name="CaixaDeTexto 4"/>
          <p:cNvSpPr txBox="1"/>
          <p:nvPr/>
        </p:nvSpPr>
        <p:spPr>
          <a:xfrm>
            <a:off x="285720" y="714356"/>
            <a:ext cx="8429684" cy="5632311"/>
          </a:xfrm>
          <a:prstGeom prst="rect">
            <a:avLst/>
          </a:prstGeom>
          <a:noFill/>
        </p:spPr>
        <p:txBody>
          <a:bodyPr wrap="square" rtlCol="0">
            <a:spAutoFit/>
          </a:bodyPr>
          <a:lstStyle/>
          <a:p>
            <a:r>
              <a:rPr lang="pt-BR" sz="2400" b="1" dirty="0" smtClean="0">
                <a:solidFill>
                  <a:schemeClr val="bg1"/>
                </a:solidFill>
                <a:effectLst>
                  <a:outerShdw blurRad="38100" dist="38100" dir="2700000" algn="tl">
                    <a:srgbClr val="000000">
                      <a:alpha val="43137"/>
                    </a:srgbClr>
                  </a:outerShdw>
                </a:effectLst>
              </a:rPr>
              <a:t>Um  dos  fatos mais inquietantes no grande mergulho do mundo</a:t>
            </a:r>
          </a:p>
          <a:p>
            <a:r>
              <a:rPr lang="pt-BR" sz="2400" b="1" dirty="0" smtClean="0">
                <a:solidFill>
                  <a:schemeClr val="bg1"/>
                </a:solidFill>
                <a:effectLst>
                  <a:outerShdw blurRad="38100" dist="38100" dir="2700000" algn="tl">
                    <a:srgbClr val="000000">
                      <a:alpha val="43137"/>
                    </a:srgbClr>
                  </a:outerShdw>
                </a:effectLst>
              </a:rPr>
              <a:t>no   espiritismo   é  a  maneira  como, de alguns anos para cá, as </a:t>
            </a:r>
          </a:p>
          <a:p>
            <a:r>
              <a:rPr lang="pt-BR" sz="2400" b="1" dirty="0" smtClean="0">
                <a:solidFill>
                  <a:schemeClr val="bg1"/>
                </a:solidFill>
                <a:effectLst>
                  <a:outerShdw blurRad="38100" dist="38100" dir="2700000" algn="tl">
                    <a:srgbClr val="000000">
                      <a:alpha val="43137"/>
                    </a:srgbClr>
                  </a:outerShdw>
                </a:effectLst>
              </a:rPr>
              <a:t>pessoas   passaram  a  encarar  as práticas e conceitos ocultistas.</a:t>
            </a:r>
          </a:p>
          <a:p>
            <a:r>
              <a:rPr lang="pt-BR" sz="2400" b="1" dirty="0" smtClean="0">
                <a:solidFill>
                  <a:schemeClr val="bg1"/>
                </a:solidFill>
                <a:effectLst>
                  <a:outerShdw blurRad="38100" dist="38100" dir="2700000" algn="tl">
                    <a:srgbClr val="000000">
                      <a:alpha val="43137"/>
                    </a:srgbClr>
                  </a:outerShdw>
                </a:effectLst>
              </a:rPr>
              <a:t>O   que   era   paranormal,  hoje é normal e plenamente aceito e </a:t>
            </a:r>
          </a:p>
          <a:p>
            <a:r>
              <a:rPr lang="pt-BR" sz="2400" b="1" dirty="0" smtClean="0">
                <a:solidFill>
                  <a:schemeClr val="bg1"/>
                </a:solidFill>
                <a:effectLst>
                  <a:outerShdw blurRad="38100" dist="38100" dir="2700000" algn="tl">
                    <a:srgbClr val="000000">
                      <a:alpha val="43137"/>
                    </a:srgbClr>
                  </a:outerShdw>
                </a:effectLst>
              </a:rPr>
              <a:t>difundido.    O  que  causava  medo e repulsa, atualmente causa</a:t>
            </a:r>
          </a:p>
          <a:p>
            <a:r>
              <a:rPr lang="pt-BR" sz="2400" b="1" dirty="0" smtClean="0">
                <a:solidFill>
                  <a:schemeClr val="bg1"/>
                </a:solidFill>
                <a:effectLst>
                  <a:outerShdw blurRad="38100" dist="38100" dir="2700000" algn="tl">
                    <a:srgbClr val="000000">
                      <a:alpha val="43137"/>
                    </a:srgbClr>
                  </a:outerShdw>
                </a:effectLst>
              </a:rPr>
              <a:t>interesse   e   fascínio.    Exemplo: Na  casa  da curitibana Fátima</a:t>
            </a:r>
          </a:p>
          <a:p>
            <a:r>
              <a:rPr lang="pt-BR" sz="2400" b="1" dirty="0" err="1" smtClean="0">
                <a:solidFill>
                  <a:schemeClr val="bg1"/>
                </a:solidFill>
                <a:effectLst>
                  <a:outerShdw blurRad="38100" dist="38100" dir="2700000" algn="tl">
                    <a:srgbClr val="000000">
                      <a:alpha val="43137"/>
                    </a:srgbClr>
                  </a:outerShdw>
                </a:effectLst>
              </a:rPr>
              <a:t>Kubrusly</a:t>
            </a:r>
            <a:r>
              <a:rPr lang="pt-BR" sz="2400" b="1" dirty="0" smtClean="0">
                <a:solidFill>
                  <a:schemeClr val="bg1"/>
                </a:solidFill>
                <a:effectLst>
                  <a:outerShdw blurRad="38100" dist="38100" dir="2700000" algn="tl">
                    <a:srgbClr val="000000">
                      <a:alpha val="43137"/>
                    </a:srgbClr>
                  </a:outerShdw>
                </a:effectLst>
              </a:rPr>
              <a:t>,   32   anos,   a   pergunta   </a:t>
            </a:r>
            <a:r>
              <a:rPr lang="pt-BR" sz="2400" b="1" dirty="0" smtClean="0">
                <a:solidFill>
                  <a:srgbClr val="FFFF00"/>
                </a:solidFill>
                <a:effectLst>
                  <a:outerShdw blurRad="38100" dist="38100" dir="2700000" algn="tl">
                    <a:srgbClr val="000000">
                      <a:alpha val="43137"/>
                    </a:srgbClr>
                  </a:outerShdw>
                </a:effectLst>
              </a:rPr>
              <a:t>“o  que  você  vai ser quando </a:t>
            </a:r>
          </a:p>
          <a:p>
            <a:r>
              <a:rPr lang="pt-BR" sz="2400" b="1" dirty="0" smtClean="0">
                <a:solidFill>
                  <a:srgbClr val="FFFF00"/>
                </a:solidFill>
                <a:effectLst>
                  <a:outerShdw blurRad="38100" dist="38100" dir="2700000" algn="tl">
                    <a:srgbClr val="000000">
                      <a:alpha val="43137"/>
                    </a:srgbClr>
                  </a:outerShdw>
                </a:effectLst>
              </a:rPr>
              <a:t>crescer,  filhinho?”   Tem merecido uma resposta curta: </a:t>
            </a:r>
            <a:r>
              <a:rPr lang="pt-BR" sz="2400" b="1" u="sng" dirty="0" smtClean="0">
                <a:solidFill>
                  <a:srgbClr val="FFFF00"/>
                </a:solidFill>
                <a:effectLst>
                  <a:outerShdw blurRad="38100" dist="38100" dir="2700000" algn="tl">
                    <a:srgbClr val="000000">
                      <a:alpha val="43137"/>
                    </a:srgbClr>
                  </a:outerShdw>
                </a:effectLst>
              </a:rPr>
              <a:t>“Bruxo.”</a:t>
            </a:r>
          </a:p>
          <a:p>
            <a:r>
              <a:rPr lang="pt-BR" sz="2400" b="1" dirty="0" smtClean="0">
                <a:solidFill>
                  <a:schemeClr val="bg1"/>
                </a:solidFill>
                <a:effectLst>
                  <a:outerShdw blurRad="38100" dist="38100" dir="2700000" algn="tl">
                    <a:srgbClr val="000000">
                      <a:alpha val="43137"/>
                    </a:srgbClr>
                  </a:outerShdw>
                </a:effectLst>
              </a:rPr>
              <a:t>Mãe  de Rafael, 12 anos, e Alexandre, 6, </a:t>
            </a:r>
            <a:r>
              <a:rPr lang="pt-BR" sz="2400" b="1" dirty="0" smtClean="0">
                <a:solidFill>
                  <a:srgbClr val="FFFF00"/>
                </a:solidFill>
                <a:effectLst>
                  <a:outerShdw blurRad="38100" dist="38100" dir="2700000" algn="tl">
                    <a:srgbClr val="000000">
                      <a:alpha val="43137"/>
                    </a:srgbClr>
                  </a:outerShdw>
                </a:effectLst>
              </a:rPr>
              <a:t>“Fátima ergue as mãos</a:t>
            </a:r>
          </a:p>
          <a:p>
            <a:r>
              <a:rPr lang="pt-BR" sz="2400" b="1" dirty="0" smtClean="0">
                <a:solidFill>
                  <a:srgbClr val="FFFF00"/>
                </a:solidFill>
                <a:effectLst>
                  <a:outerShdw blurRad="38100" dist="38100" dir="2700000" algn="tl">
                    <a:srgbClr val="000000">
                      <a:alpha val="43137"/>
                    </a:srgbClr>
                  </a:outerShdw>
                </a:effectLst>
              </a:rPr>
              <a:t>e  agradece  a  todas  as entidades do plano celestial.</a:t>
            </a:r>
            <a:r>
              <a:rPr lang="pt-BR" sz="2400" b="1" dirty="0" smtClean="0">
                <a:solidFill>
                  <a:schemeClr val="bg1"/>
                </a:solidFill>
                <a:effectLst>
                  <a:outerShdw blurRad="38100" dist="38100" dir="2700000" algn="tl">
                    <a:srgbClr val="000000">
                      <a:alpha val="43137"/>
                    </a:srgbClr>
                  </a:outerShdw>
                </a:effectLst>
              </a:rPr>
              <a:t>  Eles ainda</a:t>
            </a:r>
          </a:p>
          <a:p>
            <a:r>
              <a:rPr lang="pt-BR" sz="2400" b="1" dirty="0" smtClean="0">
                <a:solidFill>
                  <a:schemeClr val="bg1"/>
                </a:solidFill>
                <a:effectLst>
                  <a:outerShdw blurRad="38100" dist="38100" dir="2700000" algn="tl">
                    <a:srgbClr val="000000">
                      <a:alpha val="43137"/>
                    </a:srgbClr>
                  </a:outerShdw>
                </a:effectLst>
              </a:rPr>
              <a:t>vão  me  substituir,  sentencia,  convicta  de  que  os  pimpolhos</a:t>
            </a:r>
          </a:p>
          <a:p>
            <a:r>
              <a:rPr lang="pt-BR" sz="2400" b="1" dirty="0" smtClean="0">
                <a:solidFill>
                  <a:schemeClr val="bg1"/>
                </a:solidFill>
                <a:effectLst>
                  <a:outerShdw blurRad="38100" dist="38100" dir="2700000" algn="tl">
                    <a:srgbClr val="000000">
                      <a:alpha val="43137"/>
                    </a:srgbClr>
                  </a:outerShdw>
                </a:effectLst>
              </a:rPr>
              <a:t>                                                             nasceram  com  pendores para</a:t>
            </a:r>
          </a:p>
          <a:p>
            <a:r>
              <a:rPr lang="pt-BR" sz="2400" b="1" dirty="0" smtClean="0">
                <a:solidFill>
                  <a:schemeClr val="bg1"/>
                </a:solidFill>
                <a:effectLst>
                  <a:outerShdw blurRad="38100" dist="38100" dir="2700000" algn="tl">
                    <a:srgbClr val="000000">
                      <a:alpha val="43137"/>
                    </a:srgbClr>
                  </a:outerShdw>
                </a:effectLst>
              </a:rPr>
              <a:t>                                                             um  campo  profissional  muito</a:t>
            </a:r>
          </a:p>
          <a:p>
            <a:r>
              <a:rPr lang="pt-BR" sz="2400" b="1" dirty="0" smtClean="0">
                <a:solidFill>
                  <a:schemeClr val="bg1"/>
                </a:solidFill>
                <a:effectLst>
                  <a:outerShdw blurRad="38100" dist="38100" dir="2700000" algn="tl">
                    <a:srgbClr val="000000">
                      <a:alpha val="43137"/>
                    </a:srgbClr>
                  </a:outerShdw>
                </a:effectLst>
              </a:rPr>
              <a:t>                                                             promissor:      o      misticismo”.</a:t>
            </a:r>
          </a:p>
          <a:p>
            <a:r>
              <a:rPr lang="pt-BR" sz="2400" b="1" dirty="0" smtClean="0">
                <a:solidFill>
                  <a:schemeClr val="bg1"/>
                </a:solidFill>
                <a:effectLst>
                  <a:outerShdw blurRad="38100" dist="38100" dir="2700000" algn="tl">
                    <a:srgbClr val="000000">
                      <a:alpha val="43137"/>
                    </a:srgbClr>
                  </a:outerShdw>
                </a:effectLst>
              </a:rPr>
              <a:t>                                                             (Fonte: Revista Veja, 14/12/94).</a:t>
            </a:r>
            <a:endParaRPr lang="pt-BR" sz="2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615428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Eduardo\Desktop\seminario_esperanca_para_viver\jpg\biblia\bg_bibl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214282" y="428604"/>
            <a:ext cx="8574543" cy="3416320"/>
          </a:xfrm>
          <a:prstGeom prst="rect">
            <a:avLst/>
          </a:prstGeom>
          <a:noFill/>
        </p:spPr>
        <p:txBody>
          <a:bodyPr wrap="square" rtlCol="0">
            <a:spAutoFit/>
          </a:bodyPr>
          <a:lstStyle/>
          <a:p>
            <a:r>
              <a:rPr lang="pt-BR" sz="2400" b="1" u="sng" dirty="0" smtClean="0">
                <a:solidFill>
                  <a:srgbClr val="FFFF00"/>
                </a:solidFill>
                <a:effectLst>
                  <a:outerShdw blurRad="38100" dist="38100" dir="2700000" algn="tl">
                    <a:srgbClr val="000000">
                      <a:alpha val="43137"/>
                    </a:srgbClr>
                  </a:outerShdw>
                </a:effectLst>
              </a:rPr>
              <a:t>LITERATURA ENVENENADA</a:t>
            </a:r>
            <a:r>
              <a:rPr lang="pt-BR" sz="2400" b="1" dirty="0" smtClean="0">
                <a:solidFill>
                  <a:schemeClr val="bg1"/>
                </a:solidFill>
                <a:effectLst>
                  <a:outerShdw blurRad="38100" dist="38100" dir="2700000" algn="tl">
                    <a:srgbClr val="000000">
                      <a:alpha val="43137"/>
                    </a:srgbClr>
                  </a:outerShdw>
                </a:effectLst>
              </a:rPr>
              <a:t>:  Outro   grande   filão  do misticismo</a:t>
            </a:r>
          </a:p>
          <a:p>
            <a:r>
              <a:rPr lang="pt-BR" sz="2400" b="1" dirty="0" smtClean="0">
                <a:solidFill>
                  <a:schemeClr val="bg1"/>
                </a:solidFill>
                <a:effectLst>
                  <a:outerShdw blurRad="38100" dist="38100" dir="2700000" algn="tl">
                    <a:srgbClr val="000000">
                      <a:alpha val="43137"/>
                    </a:srgbClr>
                  </a:outerShdw>
                </a:effectLst>
              </a:rPr>
              <a:t>da Nova Era é o mercado editorial.  Segundo informa o jornalista</a:t>
            </a:r>
          </a:p>
          <a:p>
            <a:r>
              <a:rPr lang="pt-BR" sz="2400" b="1" dirty="0" smtClean="0">
                <a:solidFill>
                  <a:schemeClr val="bg1"/>
                </a:solidFill>
                <a:effectLst>
                  <a:outerShdw blurRad="38100" dist="38100" dir="2700000" algn="tl">
                    <a:srgbClr val="000000">
                      <a:alpha val="43137"/>
                    </a:srgbClr>
                  </a:outerShdw>
                </a:effectLst>
              </a:rPr>
              <a:t>e   escritor   Russel  Chandler,  as publicações da Nova Era são um </a:t>
            </a:r>
          </a:p>
          <a:p>
            <a:r>
              <a:rPr lang="pt-BR" sz="2400" b="1" dirty="0" smtClean="0">
                <a:solidFill>
                  <a:schemeClr val="bg1"/>
                </a:solidFill>
                <a:effectLst>
                  <a:outerShdw blurRad="38100" dist="38100" dir="2700000" algn="tl">
                    <a:srgbClr val="000000">
                      <a:alpha val="43137"/>
                    </a:srgbClr>
                  </a:outerShdw>
                </a:effectLst>
              </a:rPr>
              <a:t>fenômeno de um bilhão de dólares (isso, só nos EUA).  Além das</a:t>
            </a:r>
          </a:p>
          <a:p>
            <a:r>
              <a:rPr lang="pt-BR" sz="2400" b="1" dirty="0" smtClean="0">
                <a:solidFill>
                  <a:schemeClr val="bg1"/>
                </a:solidFill>
                <a:effectLst>
                  <a:outerShdw blurRad="38100" dist="38100" dir="2700000" algn="tl">
                    <a:srgbClr val="000000">
                      <a:alpha val="43137"/>
                    </a:srgbClr>
                  </a:outerShdw>
                </a:effectLst>
              </a:rPr>
              <a:t>revistas   que   apresentam  matéria  sobre a Nova Era: Ano Zero,</a:t>
            </a:r>
          </a:p>
          <a:p>
            <a:r>
              <a:rPr lang="pt-BR" sz="2400" b="1" dirty="0" smtClean="0">
                <a:solidFill>
                  <a:schemeClr val="bg1"/>
                </a:solidFill>
                <a:effectLst>
                  <a:outerShdw blurRad="38100" dist="38100" dir="2700000" algn="tl">
                    <a:srgbClr val="000000">
                      <a:alpha val="43137"/>
                    </a:srgbClr>
                  </a:outerShdw>
                </a:effectLst>
              </a:rPr>
              <a:t>Planeta,   Incrível,  </a:t>
            </a:r>
            <a:r>
              <a:rPr lang="pt-BR" sz="2400" b="1" dirty="0" err="1" smtClean="0">
                <a:solidFill>
                  <a:schemeClr val="bg1"/>
                </a:solidFill>
                <a:effectLst>
                  <a:outerShdw blurRad="38100" dist="38100" dir="2700000" algn="tl">
                    <a:srgbClr val="000000">
                      <a:alpha val="43137"/>
                    </a:srgbClr>
                  </a:outerShdw>
                </a:effectLst>
              </a:rPr>
              <a:t>Superinteressante</a:t>
            </a:r>
            <a:r>
              <a:rPr lang="pt-BR" sz="2400" b="1" dirty="0" smtClean="0">
                <a:solidFill>
                  <a:schemeClr val="bg1"/>
                </a:solidFill>
                <a:effectLst>
                  <a:outerShdw blurRad="38100" dist="38100" dir="2700000" algn="tl">
                    <a:srgbClr val="000000">
                      <a:alpha val="43137"/>
                    </a:srgbClr>
                  </a:outerShdw>
                </a:effectLst>
              </a:rPr>
              <a:t>  e outras; existem também</a:t>
            </a:r>
          </a:p>
          <a:p>
            <a:r>
              <a:rPr lang="pt-BR" sz="2400" b="1" dirty="0" smtClean="0">
                <a:solidFill>
                  <a:schemeClr val="bg1"/>
                </a:solidFill>
                <a:effectLst>
                  <a:outerShdw blurRad="38100" dist="38100" dir="2700000" algn="tl">
                    <a:srgbClr val="000000">
                      <a:alpha val="43137"/>
                    </a:srgbClr>
                  </a:outerShdw>
                </a:effectLst>
              </a:rPr>
              <a:t>os   autores   espíritas   ou   esotéricos,  tais  como  Paulo Coelho, </a:t>
            </a:r>
            <a:r>
              <a:rPr lang="pt-BR" sz="2400" b="1" dirty="0" err="1" smtClean="0">
                <a:solidFill>
                  <a:schemeClr val="bg1"/>
                </a:solidFill>
                <a:effectLst>
                  <a:outerShdw blurRad="38100" dist="38100" dir="2700000" algn="tl">
                    <a:srgbClr val="000000">
                      <a:alpha val="43137"/>
                    </a:srgbClr>
                  </a:outerShdw>
                </a:effectLst>
              </a:rPr>
              <a:t>Lobsang</a:t>
            </a:r>
            <a:r>
              <a:rPr lang="pt-BR" sz="2400" b="1" dirty="0" smtClean="0">
                <a:solidFill>
                  <a:schemeClr val="bg1"/>
                </a:solidFill>
                <a:effectLst>
                  <a:outerShdw blurRad="38100" dist="38100" dir="2700000" algn="tl">
                    <a:srgbClr val="000000">
                      <a:alpha val="43137"/>
                    </a:srgbClr>
                  </a:outerShdw>
                </a:effectLst>
              </a:rPr>
              <a:t>  Rampa,  J.  </a:t>
            </a:r>
            <a:r>
              <a:rPr lang="pt-BR" sz="2400" b="1" dirty="0" err="1" smtClean="0">
                <a:solidFill>
                  <a:schemeClr val="bg1"/>
                </a:solidFill>
                <a:effectLst>
                  <a:outerShdw blurRad="38100" dist="38100" dir="2700000" algn="tl">
                    <a:srgbClr val="000000">
                      <a:alpha val="43137"/>
                    </a:srgbClr>
                  </a:outerShdw>
                </a:effectLst>
              </a:rPr>
              <a:t>Benitez</a:t>
            </a:r>
            <a:r>
              <a:rPr lang="pt-BR" sz="2400" b="1" dirty="0" smtClean="0">
                <a:solidFill>
                  <a:schemeClr val="bg1"/>
                </a:solidFill>
                <a:effectLst>
                  <a:outerShdw blurRad="38100" dist="38100" dir="2700000" algn="tl">
                    <a:srgbClr val="000000">
                      <a:alpha val="43137"/>
                    </a:srgbClr>
                  </a:outerShdw>
                </a:effectLst>
              </a:rPr>
              <a:t> ( no livro O Enviado, </a:t>
            </a:r>
            <a:r>
              <a:rPr lang="pt-BR" sz="2400" b="1" dirty="0" err="1" smtClean="0">
                <a:solidFill>
                  <a:schemeClr val="bg1"/>
                </a:solidFill>
                <a:effectLst>
                  <a:outerShdw blurRad="38100" dist="38100" dir="2700000" algn="tl">
                    <a:srgbClr val="000000">
                      <a:alpha val="43137"/>
                    </a:srgbClr>
                  </a:outerShdw>
                </a:effectLst>
              </a:rPr>
              <a:t>Benitez</a:t>
            </a:r>
            <a:r>
              <a:rPr lang="pt-BR" sz="2400" b="1" dirty="0" smtClean="0">
                <a:solidFill>
                  <a:schemeClr val="bg1"/>
                </a:solidFill>
                <a:effectLst>
                  <a:outerShdw blurRad="38100" dist="38100" dir="2700000" algn="tl">
                    <a:srgbClr val="000000">
                      <a:alpha val="43137"/>
                    </a:srgbClr>
                  </a:outerShdw>
                </a:effectLst>
              </a:rPr>
              <a:t> diz que </a:t>
            </a:r>
          </a:p>
          <a:p>
            <a:r>
              <a:rPr lang="pt-BR" sz="2400" b="1" dirty="0" smtClean="0">
                <a:solidFill>
                  <a:schemeClr val="bg1"/>
                </a:solidFill>
                <a:effectLst>
                  <a:outerShdw blurRad="38100" dist="38100" dir="2700000" algn="tl">
                    <a:srgbClr val="000000">
                      <a:alpha val="43137"/>
                    </a:srgbClr>
                  </a:outerShdw>
                </a:effectLst>
              </a:rPr>
              <a:t>Jesus foi um ET), Richard Bach, e outros. </a:t>
            </a:r>
            <a:endParaRPr lang="pt-BR" sz="2400" b="1" dirty="0">
              <a:solidFill>
                <a:schemeClr val="bg1"/>
              </a:solidFill>
              <a:effectLst>
                <a:outerShdw blurRad="38100" dist="38100" dir="2700000" algn="tl">
                  <a:srgbClr val="000000">
                    <a:alpha val="43137"/>
                  </a:srgbClr>
                </a:outerShdw>
              </a:effectLst>
            </a:endParaRPr>
          </a:p>
        </p:txBody>
      </p:sp>
      <p:pic>
        <p:nvPicPr>
          <p:cNvPr id="2050" name="Picture 2" descr="C:\Documents and Settings\Machado\Meus documentos\Minhas imagens\figuras e fotos para ilustrar estudo em PPT\super com matéria espirita.jpg"/>
          <p:cNvPicPr>
            <a:picLocks noChangeAspect="1" noChangeArrowheads="1"/>
          </p:cNvPicPr>
          <p:nvPr/>
        </p:nvPicPr>
        <p:blipFill>
          <a:blip r:embed="rId3"/>
          <a:srcRect/>
          <a:stretch>
            <a:fillRect/>
          </a:stretch>
        </p:blipFill>
        <p:spPr bwMode="auto">
          <a:xfrm>
            <a:off x="6215074" y="3571876"/>
            <a:ext cx="2214578" cy="3000396"/>
          </a:xfrm>
          <a:prstGeom prst="rect">
            <a:avLst/>
          </a:prstGeom>
          <a:noFill/>
          <a:ln w="76200">
            <a:solidFill>
              <a:schemeClr val="bg1"/>
            </a:solidFill>
          </a:ln>
        </p:spPr>
      </p:pic>
    </p:spTree>
    <p:extLst>
      <p:ext uri="{BB962C8B-B14F-4D97-AF65-F5344CB8AC3E}">
        <p14:creationId xmlns:p14="http://schemas.microsoft.com/office/powerpoint/2010/main" val="20615428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Eduardo\Desktop\seminario_esperanca_para_viver\jpg\biblia\bg_bibl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357158" y="142852"/>
            <a:ext cx="8501122" cy="5703749"/>
          </a:xfrm>
          <a:prstGeom prst="rect">
            <a:avLst/>
          </a:prstGeom>
          <a:noFill/>
        </p:spPr>
        <p:txBody>
          <a:bodyPr wrap="square" rtlCol="0">
            <a:spAutoFit/>
          </a:bodyPr>
          <a:lstStyle/>
          <a:p>
            <a:r>
              <a:rPr lang="pt-BR" sz="2400" b="1" u="sng" dirty="0" smtClean="0">
                <a:solidFill>
                  <a:srgbClr val="FFFF00"/>
                </a:solidFill>
                <a:effectLst>
                  <a:outerShdw blurRad="38100" dist="38100" dir="2700000" algn="tl">
                    <a:srgbClr val="000000">
                      <a:alpha val="43137"/>
                    </a:srgbClr>
                  </a:outerShdw>
                </a:effectLst>
              </a:rPr>
              <a:t>NOS   BANCOS   ESCOLARES</a:t>
            </a:r>
            <a:r>
              <a:rPr lang="pt-BR" sz="2400" b="1" dirty="0" smtClean="0">
                <a:solidFill>
                  <a:schemeClr val="bg1"/>
                </a:solidFill>
                <a:effectLst>
                  <a:outerShdw blurRad="38100" dist="38100" dir="2700000" algn="tl">
                    <a:srgbClr val="000000">
                      <a:alpha val="43137"/>
                    </a:srgbClr>
                  </a:outerShdw>
                </a:effectLst>
              </a:rPr>
              <a:t>: No chamado PLANO, que expressa</a:t>
            </a:r>
          </a:p>
          <a:p>
            <a:r>
              <a:rPr lang="pt-BR" sz="2400" b="1" dirty="0" smtClean="0">
                <a:solidFill>
                  <a:schemeClr val="bg1"/>
                </a:solidFill>
                <a:effectLst>
                  <a:outerShdw blurRad="38100" dist="38100" dir="2700000" algn="tl">
                    <a:srgbClr val="000000">
                      <a:alpha val="43137"/>
                    </a:srgbClr>
                  </a:outerShdw>
                </a:effectLst>
              </a:rPr>
              <a:t>em  linhas  gerais  os grandes alvos do Movimento da Nova Era,</a:t>
            </a:r>
          </a:p>
          <a:p>
            <a:r>
              <a:rPr lang="pt-BR" sz="2400" b="1" dirty="0" smtClean="0">
                <a:solidFill>
                  <a:schemeClr val="bg1"/>
                </a:solidFill>
                <a:effectLst>
                  <a:outerShdw blurRad="38100" dist="38100" dir="2700000" algn="tl">
                    <a:srgbClr val="000000">
                      <a:alpha val="43137"/>
                    </a:srgbClr>
                  </a:outerShdw>
                </a:effectLst>
              </a:rPr>
              <a:t>inclui-se   como   décimo   item   a  seguinte  diretriz  básica: </a:t>
            </a:r>
            <a:r>
              <a:rPr lang="pt-BR" sz="2400" b="1" dirty="0" smtClean="0">
                <a:solidFill>
                  <a:srgbClr val="FFFF00"/>
                </a:solidFill>
                <a:effectLst>
                  <a:outerShdw blurRad="38100" dist="38100" dir="2700000" algn="tl">
                    <a:srgbClr val="000000">
                      <a:alpha val="43137"/>
                    </a:srgbClr>
                  </a:outerShdw>
                </a:effectLst>
              </a:rPr>
              <a:t>“As </a:t>
            </a:r>
          </a:p>
          <a:p>
            <a:r>
              <a:rPr lang="pt-BR" sz="2400" b="1" dirty="0" smtClean="0">
                <a:solidFill>
                  <a:srgbClr val="FFFF00"/>
                </a:solidFill>
                <a:effectLst>
                  <a:outerShdw blurRad="38100" dist="38100" dir="2700000" algn="tl">
                    <a:srgbClr val="000000">
                      <a:alpha val="43137"/>
                    </a:srgbClr>
                  </a:outerShdw>
                </a:effectLst>
              </a:rPr>
              <a:t>crianças   serão   seduzidas   espiritualmente   nas  escolas para </a:t>
            </a:r>
          </a:p>
          <a:p>
            <a:r>
              <a:rPr lang="pt-BR" sz="2400" b="1" dirty="0" smtClean="0">
                <a:solidFill>
                  <a:srgbClr val="FFFF00"/>
                </a:solidFill>
                <a:effectLst>
                  <a:outerShdw blurRad="38100" dist="38100" dir="2700000" algn="tl">
                    <a:srgbClr val="000000">
                      <a:alpha val="43137"/>
                    </a:srgbClr>
                  </a:outerShdw>
                </a:effectLst>
              </a:rPr>
              <a:t>promover   a   Nova  Era.”</a:t>
            </a:r>
            <a:r>
              <a:rPr lang="pt-BR" sz="2400" b="1" dirty="0" smtClean="0">
                <a:solidFill>
                  <a:schemeClr val="bg1"/>
                </a:solidFill>
                <a:effectLst>
                  <a:outerShdw blurRad="38100" dist="38100" dir="2700000" algn="tl">
                    <a:srgbClr val="000000">
                      <a:alpha val="43137"/>
                    </a:srgbClr>
                  </a:outerShdw>
                </a:effectLst>
              </a:rPr>
              <a:t>  </a:t>
            </a:r>
            <a:r>
              <a:rPr lang="pt-BR" sz="2400" b="1" dirty="0" err="1" smtClean="0">
                <a:solidFill>
                  <a:schemeClr val="bg1"/>
                </a:solidFill>
                <a:effectLst>
                  <a:outerShdw blurRad="38100" dist="38100" dir="2700000" algn="tl">
                    <a:srgbClr val="000000">
                      <a:alpha val="43137"/>
                    </a:srgbClr>
                  </a:outerShdw>
                </a:effectLst>
              </a:rPr>
              <a:t>Texe</a:t>
            </a:r>
            <a:r>
              <a:rPr lang="pt-BR" sz="2400" b="1" dirty="0" smtClean="0">
                <a:solidFill>
                  <a:schemeClr val="bg1"/>
                </a:solidFill>
                <a:effectLst>
                  <a:outerShdw blurRad="38100" dist="38100" dir="2700000" algn="tl">
                    <a:srgbClr val="000000">
                      <a:alpha val="43137"/>
                    </a:srgbClr>
                  </a:outerShdw>
                </a:effectLst>
              </a:rPr>
              <a:t> </a:t>
            </a:r>
            <a:r>
              <a:rPr lang="pt-BR" sz="2400" b="1" dirty="0" err="1" smtClean="0">
                <a:solidFill>
                  <a:schemeClr val="bg1"/>
                </a:solidFill>
                <a:effectLst>
                  <a:outerShdw blurRad="38100" dist="38100" dir="2700000" algn="tl">
                    <a:srgbClr val="000000">
                      <a:alpha val="43137"/>
                    </a:srgbClr>
                  </a:outerShdw>
                </a:effectLst>
              </a:rPr>
              <a:t>Marrs</a:t>
            </a:r>
            <a:r>
              <a:rPr lang="pt-BR" sz="2400" b="1" dirty="0" smtClean="0">
                <a:solidFill>
                  <a:schemeClr val="bg1"/>
                </a:solidFill>
                <a:effectLst>
                  <a:outerShdw blurRad="38100" dist="38100" dir="2700000" algn="tl">
                    <a:srgbClr val="000000">
                      <a:alpha val="43137"/>
                    </a:srgbClr>
                  </a:outerShdw>
                </a:effectLst>
              </a:rPr>
              <a:t>, </a:t>
            </a:r>
            <a:r>
              <a:rPr lang="pt-BR" sz="2400" b="1" dirty="0" err="1" smtClean="0">
                <a:solidFill>
                  <a:schemeClr val="bg1"/>
                </a:solidFill>
                <a:effectLst>
                  <a:outerShdw blurRad="38100" dist="38100" dir="2700000" algn="tl">
                    <a:srgbClr val="000000">
                      <a:alpha val="43137"/>
                    </a:srgbClr>
                  </a:outerShdw>
                </a:effectLst>
              </a:rPr>
              <a:t>Dark</a:t>
            </a:r>
            <a:r>
              <a:rPr lang="pt-BR" sz="2400" b="1" dirty="0" smtClean="0">
                <a:solidFill>
                  <a:schemeClr val="bg1"/>
                </a:solidFill>
                <a:effectLst>
                  <a:outerShdw blurRad="38100" dist="38100" dir="2700000" algn="tl">
                    <a:srgbClr val="000000">
                      <a:alpha val="43137"/>
                    </a:srgbClr>
                  </a:outerShdw>
                </a:effectLst>
              </a:rPr>
              <a:t> </a:t>
            </a:r>
            <a:r>
              <a:rPr lang="pt-BR" sz="2400" b="1" dirty="0" err="1" smtClean="0">
                <a:solidFill>
                  <a:schemeClr val="bg1"/>
                </a:solidFill>
                <a:effectLst>
                  <a:outerShdw blurRad="38100" dist="38100" dir="2700000" algn="tl">
                    <a:srgbClr val="000000">
                      <a:alpha val="43137"/>
                    </a:srgbClr>
                  </a:outerShdw>
                </a:effectLst>
              </a:rPr>
              <a:t>Secrets</a:t>
            </a:r>
            <a:r>
              <a:rPr lang="pt-BR" sz="2400" b="1" dirty="0" smtClean="0">
                <a:solidFill>
                  <a:schemeClr val="bg1"/>
                </a:solidFill>
                <a:effectLst>
                  <a:outerShdw blurRad="38100" dist="38100" dir="2700000" algn="tl">
                    <a:srgbClr val="000000">
                      <a:alpha val="43137"/>
                    </a:srgbClr>
                  </a:outerShdw>
                </a:effectLst>
              </a:rPr>
              <a:t> </a:t>
            </a:r>
            <a:r>
              <a:rPr lang="pt-BR" sz="2400" b="1" dirty="0" err="1" smtClean="0">
                <a:solidFill>
                  <a:schemeClr val="bg1"/>
                </a:solidFill>
                <a:effectLst>
                  <a:outerShdw blurRad="38100" dist="38100" dir="2700000" algn="tl">
                    <a:srgbClr val="000000">
                      <a:alpha val="43137"/>
                    </a:srgbClr>
                  </a:outerShdw>
                </a:effectLst>
              </a:rPr>
              <a:t>of</a:t>
            </a:r>
            <a:r>
              <a:rPr lang="pt-BR" sz="2400" b="1" dirty="0" smtClean="0">
                <a:solidFill>
                  <a:schemeClr val="bg1"/>
                </a:solidFill>
                <a:effectLst>
                  <a:outerShdw blurRad="38100" dist="38100" dir="2700000" algn="tl">
                    <a:srgbClr val="000000">
                      <a:alpha val="43137"/>
                    </a:srgbClr>
                  </a:outerShdw>
                </a:effectLst>
              </a:rPr>
              <a:t> </a:t>
            </a:r>
            <a:r>
              <a:rPr lang="pt-BR" sz="2400" b="1" dirty="0" err="1" smtClean="0">
                <a:solidFill>
                  <a:schemeClr val="bg1"/>
                </a:solidFill>
                <a:effectLst>
                  <a:outerShdw blurRad="38100" dist="38100" dir="2700000" algn="tl">
                    <a:srgbClr val="000000">
                      <a:alpha val="43137"/>
                    </a:srgbClr>
                  </a:outerShdw>
                </a:effectLst>
              </a:rPr>
              <a:t>the</a:t>
            </a:r>
            <a:r>
              <a:rPr lang="pt-BR" sz="2400" b="1" dirty="0" smtClean="0">
                <a:solidFill>
                  <a:schemeClr val="bg1"/>
                </a:solidFill>
                <a:effectLst>
                  <a:outerShdw blurRad="38100" dist="38100" dir="2700000" algn="tl">
                    <a:srgbClr val="000000">
                      <a:alpha val="43137"/>
                    </a:srgbClr>
                  </a:outerShdw>
                </a:effectLst>
              </a:rPr>
              <a:t> </a:t>
            </a:r>
            <a:r>
              <a:rPr lang="pt-BR" sz="2400" b="1" dirty="0" err="1" smtClean="0">
                <a:solidFill>
                  <a:schemeClr val="bg1"/>
                </a:solidFill>
                <a:effectLst>
                  <a:outerShdw blurRad="38100" dist="38100" dir="2700000" algn="tl">
                    <a:srgbClr val="000000">
                      <a:alpha val="43137"/>
                    </a:srgbClr>
                  </a:outerShdw>
                </a:effectLst>
              </a:rPr>
              <a:t>New</a:t>
            </a:r>
            <a:endParaRPr lang="pt-BR" sz="2400" b="1" dirty="0" smtClean="0">
              <a:solidFill>
                <a:schemeClr val="bg1"/>
              </a:solidFill>
              <a:effectLst>
                <a:outerShdw blurRad="38100" dist="38100" dir="2700000" algn="tl">
                  <a:srgbClr val="000000">
                    <a:alpha val="43137"/>
                  </a:srgbClr>
                </a:outerShdw>
              </a:effectLst>
            </a:endParaRPr>
          </a:p>
          <a:p>
            <a:r>
              <a:rPr lang="pt-BR" sz="2400" b="1" dirty="0" smtClean="0">
                <a:solidFill>
                  <a:schemeClr val="bg1"/>
                </a:solidFill>
                <a:effectLst>
                  <a:outerShdw blurRad="38100" dist="38100" dir="2700000" algn="tl">
                    <a:srgbClr val="000000">
                      <a:alpha val="43137"/>
                    </a:srgbClr>
                  </a:outerShdw>
                </a:effectLst>
              </a:rPr>
              <a:t>Age, pág. 18.</a:t>
            </a:r>
          </a:p>
          <a:p>
            <a:r>
              <a:rPr lang="pt-BR" sz="2400" b="1" dirty="0" smtClean="0">
                <a:solidFill>
                  <a:schemeClr val="bg1"/>
                </a:solidFill>
                <a:effectLst>
                  <a:outerShdw blurRad="38100" dist="38100" dir="2700000" algn="tl">
                    <a:srgbClr val="000000">
                      <a:alpha val="43137"/>
                    </a:srgbClr>
                  </a:outerShdw>
                </a:effectLst>
              </a:rPr>
              <a:t>Na verdade, temos que nos tornar conscientes de que estamos</a:t>
            </a:r>
          </a:p>
          <a:p>
            <a:r>
              <a:rPr lang="pt-BR" sz="2400" b="1" dirty="0" smtClean="0">
                <a:solidFill>
                  <a:schemeClr val="bg1"/>
                </a:solidFill>
                <a:effectLst>
                  <a:outerShdw blurRad="38100" dist="38100" dir="2700000" algn="tl">
                    <a:srgbClr val="000000">
                      <a:alpha val="43137"/>
                    </a:srgbClr>
                  </a:outerShdw>
                </a:effectLst>
              </a:rPr>
              <a:t>envolvidos   numa   verdadeira  guerra ideológica, com pesados</a:t>
            </a:r>
          </a:p>
          <a:p>
            <a:r>
              <a:rPr lang="pt-BR" sz="2400" b="1" dirty="0" smtClean="0">
                <a:solidFill>
                  <a:schemeClr val="bg1"/>
                </a:solidFill>
                <a:effectLst>
                  <a:outerShdw blurRad="38100" dist="38100" dir="2700000" algn="tl">
                    <a:srgbClr val="000000">
                      <a:alpha val="43137"/>
                    </a:srgbClr>
                  </a:outerShdw>
                </a:effectLst>
              </a:rPr>
              <a:t>bombardeios    diários   através   da   mídia:   filmes,   desenhos </a:t>
            </a:r>
          </a:p>
          <a:p>
            <a:r>
              <a:rPr lang="pt-BR" sz="2400" b="1" dirty="0" smtClean="0">
                <a:solidFill>
                  <a:schemeClr val="bg1"/>
                </a:solidFill>
                <a:effectLst>
                  <a:outerShdw blurRad="38100" dist="38100" dir="2700000" algn="tl">
                    <a:srgbClr val="000000">
                      <a:alpha val="43137"/>
                    </a:srgbClr>
                  </a:outerShdw>
                </a:effectLst>
              </a:rPr>
              <a:t>animados,   novelas,   jornais,   livros  e  revistas, portadores da </a:t>
            </a:r>
          </a:p>
          <a:p>
            <a:r>
              <a:rPr lang="pt-BR" sz="2400" b="1" dirty="0" smtClean="0">
                <a:solidFill>
                  <a:schemeClr val="bg1"/>
                </a:solidFill>
                <a:effectLst>
                  <a:outerShdw blurRad="38100" dist="38100" dir="2700000" algn="tl">
                    <a:srgbClr val="000000">
                      <a:alpha val="43137"/>
                    </a:srgbClr>
                  </a:outerShdw>
                </a:effectLst>
              </a:rPr>
              <a:t>ideologia,  valores  e  propostas  da Nova Era.  As escolas fazem</a:t>
            </a:r>
          </a:p>
          <a:p>
            <a:r>
              <a:rPr lang="pt-BR" sz="2400" b="1" dirty="0" smtClean="0">
                <a:solidFill>
                  <a:schemeClr val="bg1"/>
                </a:solidFill>
                <a:effectLst>
                  <a:outerShdw blurRad="38100" dist="38100" dir="2700000" algn="tl">
                    <a:srgbClr val="000000">
                      <a:alpha val="43137"/>
                    </a:srgbClr>
                  </a:outerShdw>
                </a:effectLst>
              </a:rPr>
              <a:t>parte    deste    campo    de    combate;   aliás,  elas  compõem o </a:t>
            </a:r>
          </a:p>
          <a:p>
            <a:r>
              <a:rPr lang="pt-BR" sz="2400" b="1" dirty="0" smtClean="0">
                <a:solidFill>
                  <a:schemeClr val="bg1"/>
                </a:solidFill>
                <a:effectLst>
                  <a:outerShdw blurRad="38100" dist="38100" dir="2700000" algn="tl">
                    <a:srgbClr val="000000">
                      <a:alpha val="43137"/>
                    </a:srgbClr>
                  </a:outerShdw>
                </a:effectLst>
              </a:rPr>
              <a:t>principal      ponto      estratégico     a     ser     alcançado     pelos </a:t>
            </a:r>
          </a:p>
          <a:p>
            <a:r>
              <a:rPr lang="pt-BR" sz="2400" b="1" dirty="0" smtClean="0">
                <a:solidFill>
                  <a:schemeClr val="bg1"/>
                </a:solidFill>
                <a:effectLst>
                  <a:outerShdw blurRad="38100" dist="38100" dir="2700000" algn="tl">
                    <a:srgbClr val="000000">
                      <a:alpha val="43137"/>
                    </a:srgbClr>
                  </a:outerShdw>
                </a:effectLst>
              </a:rPr>
              <a:t>                                                          disseminadores do pensamento</a:t>
            </a:r>
          </a:p>
          <a:p>
            <a:r>
              <a:rPr lang="pt-BR" sz="2400" b="1" dirty="0" smtClean="0">
                <a:solidFill>
                  <a:schemeClr val="bg1"/>
                </a:solidFill>
                <a:effectLst>
                  <a:outerShdw blurRad="38100" dist="38100" dir="2700000" algn="tl">
                    <a:srgbClr val="000000">
                      <a:alpha val="43137"/>
                    </a:srgbClr>
                  </a:outerShdw>
                </a:effectLst>
              </a:rPr>
              <a:t>                                                          do Movimento da Nova Era.                                        </a:t>
            </a:r>
            <a:endParaRPr lang="pt-BR" sz="2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615428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Eduardo\Desktop\seminario_esperanca_para_viver\jpg\biblia\bg_bibl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571536" y="500042"/>
            <a:ext cx="10307881" cy="3539430"/>
          </a:xfrm>
          <a:prstGeom prst="rect">
            <a:avLst/>
          </a:prstGeom>
          <a:noFill/>
        </p:spPr>
        <p:txBody>
          <a:bodyPr wrap="square" rtlCol="0">
            <a:spAutoFit/>
          </a:bodyPr>
          <a:lstStyle/>
          <a:p>
            <a:pPr algn="ctr"/>
            <a:r>
              <a:rPr lang="pt-BR" sz="2800" b="1" dirty="0" smtClean="0">
                <a:solidFill>
                  <a:schemeClr val="bg1"/>
                </a:solidFill>
                <a:effectLst>
                  <a:outerShdw blurRad="38100" dist="38100" dir="2700000" algn="tl">
                    <a:srgbClr val="000000">
                      <a:alpha val="43137"/>
                    </a:srgbClr>
                  </a:outerShdw>
                </a:effectLst>
              </a:rPr>
              <a:t>Os escritores cristãos Dave Hunt e T. A. </a:t>
            </a:r>
            <a:r>
              <a:rPr lang="pt-BR" sz="2800" b="1" dirty="0" err="1" smtClean="0">
                <a:solidFill>
                  <a:schemeClr val="bg1"/>
                </a:solidFill>
                <a:effectLst>
                  <a:outerShdw blurRad="38100" dist="38100" dir="2700000" algn="tl">
                    <a:srgbClr val="000000">
                      <a:alpha val="43137"/>
                    </a:srgbClr>
                  </a:outerShdw>
                </a:effectLst>
              </a:rPr>
              <a:t>McMahon</a:t>
            </a:r>
            <a:r>
              <a:rPr lang="pt-BR" sz="2800" b="1" dirty="0" smtClean="0">
                <a:solidFill>
                  <a:schemeClr val="bg1"/>
                </a:solidFill>
                <a:effectLst>
                  <a:outerShdw blurRad="38100" dist="38100" dir="2700000" algn="tl">
                    <a:srgbClr val="000000">
                      <a:alpha val="43137"/>
                    </a:srgbClr>
                  </a:outerShdw>
                </a:effectLst>
              </a:rPr>
              <a:t> lançam</a:t>
            </a:r>
          </a:p>
          <a:p>
            <a:pPr algn="ctr"/>
            <a:r>
              <a:rPr lang="pt-BR" sz="2800" b="1" dirty="0" smtClean="0">
                <a:solidFill>
                  <a:schemeClr val="bg1"/>
                </a:solidFill>
                <a:effectLst>
                  <a:outerShdw blurRad="38100" dist="38100" dir="2700000" algn="tl">
                    <a:srgbClr val="000000">
                      <a:alpha val="43137"/>
                    </a:srgbClr>
                  </a:outerShdw>
                </a:effectLst>
              </a:rPr>
              <a:t>um alerta para os pais:  “Os pais, especialmente, precisam </a:t>
            </a:r>
          </a:p>
          <a:p>
            <a:pPr algn="ctr"/>
            <a:r>
              <a:rPr lang="pt-BR" sz="2800" b="1" dirty="0" smtClean="0">
                <a:solidFill>
                  <a:schemeClr val="bg1"/>
                </a:solidFill>
                <a:effectLst>
                  <a:outerShdw blurRad="38100" dist="38100" dir="2700000" algn="tl">
                    <a:srgbClr val="000000">
                      <a:alpha val="43137"/>
                    </a:srgbClr>
                  </a:outerShdw>
                </a:effectLst>
              </a:rPr>
              <a:t>acordar para o fato de que </a:t>
            </a:r>
            <a:r>
              <a:rPr lang="pt-BR" sz="2800" b="1" dirty="0" smtClean="0">
                <a:solidFill>
                  <a:srgbClr val="FFFF00"/>
                </a:solidFill>
                <a:effectLst>
                  <a:outerShdw blurRad="38100" dist="38100" dir="2700000" algn="tl">
                    <a:srgbClr val="000000">
                      <a:alpha val="43137"/>
                    </a:srgbClr>
                  </a:outerShdw>
                </a:effectLst>
              </a:rPr>
              <a:t>seus filhos estão sendo seduzidos</a:t>
            </a:r>
          </a:p>
          <a:p>
            <a:pPr algn="ctr"/>
            <a:r>
              <a:rPr lang="pt-BR" sz="2800" b="1" dirty="0" smtClean="0">
                <a:solidFill>
                  <a:srgbClr val="FFFF00"/>
                </a:solidFill>
                <a:effectLst>
                  <a:outerShdw blurRad="38100" dist="38100" dir="2700000" algn="tl">
                    <a:srgbClr val="000000">
                      <a:alpha val="43137"/>
                    </a:srgbClr>
                  </a:outerShdw>
                </a:effectLst>
              </a:rPr>
              <a:t>pelo ocultismo</a:t>
            </a:r>
            <a:r>
              <a:rPr lang="pt-BR" sz="2800" b="1" dirty="0" smtClean="0">
                <a:solidFill>
                  <a:schemeClr val="bg1"/>
                </a:solidFill>
                <a:effectLst>
                  <a:outerShdw blurRad="38100" dist="38100" dir="2700000" algn="tl">
                    <a:srgbClr val="000000">
                      <a:alpha val="43137"/>
                    </a:srgbClr>
                  </a:outerShdw>
                </a:effectLst>
              </a:rPr>
              <a:t>, hoje ensinado como ciência em nossas </a:t>
            </a:r>
          </a:p>
          <a:p>
            <a:pPr algn="ctr"/>
            <a:r>
              <a:rPr lang="pt-BR" sz="2800" b="1" dirty="0" smtClean="0">
                <a:solidFill>
                  <a:schemeClr val="bg1"/>
                </a:solidFill>
                <a:effectLst>
                  <a:outerShdw blurRad="38100" dist="38100" dir="2700000" algn="tl">
                    <a:srgbClr val="000000">
                      <a:alpha val="43137"/>
                    </a:srgbClr>
                  </a:outerShdw>
                </a:effectLst>
              </a:rPr>
              <a:t>escolas públicas numa guinada para a ‘educação holística’.</a:t>
            </a:r>
          </a:p>
          <a:p>
            <a:pPr algn="ctr"/>
            <a:r>
              <a:rPr lang="pt-BR" sz="2800" b="1" dirty="0" smtClean="0">
                <a:solidFill>
                  <a:srgbClr val="FFFF00"/>
                </a:solidFill>
                <a:effectLst>
                  <a:outerShdw blurRad="38100" dist="38100" dir="2700000" algn="tl">
                    <a:srgbClr val="000000">
                      <a:alpha val="43137"/>
                    </a:srgbClr>
                  </a:outerShdw>
                </a:effectLst>
              </a:rPr>
              <a:t>O mundo está sendo condicionado a aceitar a vindoura </a:t>
            </a:r>
          </a:p>
          <a:p>
            <a:pPr algn="ctr"/>
            <a:r>
              <a:rPr lang="pt-BR" sz="2800" b="1" dirty="0" smtClean="0">
                <a:solidFill>
                  <a:srgbClr val="FFFF00"/>
                </a:solidFill>
                <a:effectLst>
                  <a:outerShdw blurRad="38100" dist="38100" dir="2700000" algn="tl">
                    <a:srgbClr val="000000">
                      <a:alpha val="43137"/>
                    </a:srgbClr>
                  </a:outerShdw>
                </a:effectLst>
              </a:rPr>
              <a:t>religião satânica do Anticristo como ciência, a tecnologia da</a:t>
            </a:r>
          </a:p>
          <a:p>
            <a:pPr algn="ctr"/>
            <a:r>
              <a:rPr lang="pt-BR" sz="2800" b="1" dirty="0" smtClean="0">
                <a:solidFill>
                  <a:srgbClr val="FFFF00"/>
                </a:solidFill>
                <a:effectLst>
                  <a:outerShdw blurRad="38100" dist="38100" dir="2700000" algn="tl">
                    <a:srgbClr val="000000">
                      <a:alpha val="43137"/>
                    </a:srgbClr>
                  </a:outerShdw>
                </a:effectLst>
              </a:rPr>
              <a:t>mente</a:t>
            </a:r>
            <a:r>
              <a:rPr lang="pt-BR" sz="2800" b="1" dirty="0" smtClean="0">
                <a:solidFill>
                  <a:schemeClr val="bg1"/>
                </a:solidFill>
                <a:effectLst>
                  <a:outerShdw blurRad="38100" dist="38100" dir="2700000" algn="tl">
                    <a:srgbClr val="000000">
                      <a:alpha val="43137"/>
                    </a:srgbClr>
                  </a:outerShdw>
                </a:effectLst>
              </a:rPr>
              <a:t>.”  A Sedução do Cristianismo, pág. 55.</a:t>
            </a:r>
            <a:endParaRPr lang="pt-BR" sz="28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615428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Eduardo\Desktop\seminario_esperanca_para_viver\jpg\biblia\bg_bibl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428596" y="0"/>
            <a:ext cx="8286808" cy="769441"/>
          </a:xfrm>
          <a:prstGeom prst="rect">
            <a:avLst/>
          </a:prstGeom>
          <a:noFill/>
        </p:spPr>
        <p:txBody>
          <a:bodyPr wrap="square" rtlCol="0">
            <a:spAutoFit/>
          </a:bodyPr>
          <a:lstStyle/>
          <a:p>
            <a:r>
              <a:rPr lang="pt-BR" sz="4400" b="1" dirty="0" smtClean="0">
                <a:solidFill>
                  <a:srgbClr val="FF0000"/>
                </a:solidFill>
                <a:effectLst>
                  <a:outerShdw blurRad="38100" dist="38100" dir="2700000" algn="tl">
                    <a:srgbClr val="000000">
                      <a:alpha val="43137"/>
                    </a:srgbClr>
                  </a:outerShdw>
                </a:effectLst>
              </a:rPr>
              <a:t>     SEDUÇÃO ATRAVÉS DA MÍDIA</a:t>
            </a:r>
            <a:endParaRPr lang="pt-BR" sz="4400" b="1" dirty="0">
              <a:solidFill>
                <a:srgbClr val="FF0000"/>
              </a:solidFill>
              <a:effectLst>
                <a:outerShdw blurRad="38100" dist="38100" dir="2700000" algn="tl">
                  <a:srgbClr val="000000">
                    <a:alpha val="43137"/>
                  </a:srgbClr>
                </a:outerShdw>
              </a:effectLst>
            </a:endParaRPr>
          </a:p>
        </p:txBody>
      </p:sp>
      <p:sp>
        <p:nvSpPr>
          <p:cNvPr id="5" name="CaixaDeTexto 4"/>
          <p:cNvSpPr txBox="1"/>
          <p:nvPr/>
        </p:nvSpPr>
        <p:spPr>
          <a:xfrm>
            <a:off x="357158" y="500042"/>
            <a:ext cx="8060861" cy="6063198"/>
          </a:xfrm>
          <a:prstGeom prst="rect">
            <a:avLst/>
          </a:prstGeom>
          <a:noFill/>
        </p:spPr>
        <p:txBody>
          <a:bodyPr wrap="square" rtlCol="0">
            <a:spAutoFit/>
          </a:bodyPr>
          <a:lstStyle/>
          <a:p>
            <a:r>
              <a:rPr lang="pt-BR" sz="2800" b="1" dirty="0" smtClean="0">
                <a:solidFill>
                  <a:schemeClr val="bg1"/>
                </a:solidFill>
                <a:effectLst>
                  <a:outerShdw blurRad="38100" dist="38100" dir="2700000" algn="tl">
                    <a:srgbClr val="000000">
                      <a:alpha val="43137"/>
                    </a:srgbClr>
                  </a:outerShdw>
                </a:effectLst>
              </a:rPr>
              <a:t>“Porque zelo por vós com zelo de Deus; visto que vos</a:t>
            </a:r>
          </a:p>
          <a:p>
            <a:r>
              <a:rPr lang="pt-BR" sz="2800" b="1" dirty="0" smtClean="0">
                <a:solidFill>
                  <a:schemeClr val="bg1"/>
                </a:solidFill>
                <a:effectLst>
                  <a:outerShdw blurRad="38100" dist="38100" dir="2700000" algn="tl">
                    <a:srgbClr val="000000">
                      <a:alpha val="43137"/>
                    </a:srgbClr>
                  </a:outerShdw>
                </a:effectLst>
              </a:rPr>
              <a:t>tenho  preparado  para  vos  apresentar como virgem</a:t>
            </a:r>
          </a:p>
          <a:p>
            <a:r>
              <a:rPr lang="pt-BR" sz="2800" b="1" dirty="0" smtClean="0">
                <a:solidFill>
                  <a:schemeClr val="bg1"/>
                </a:solidFill>
                <a:effectLst>
                  <a:outerShdw blurRad="38100" dist="38100" dir="2700000" algn="tl">
                    <a:srgbClr val="000000">
                      <a:alpha val="43137"/>
                    </a:srgbClr>
                  </a:outerShdw>
                </a:effectLst>
              </a:rPr>
              <a:t>pura  a  um  só esposo, que é Cristo.  Mas receio que,</a:t>
            </a:r>
          </a:p>
          <a:p>
            <a:r>
              <a:rPr lang="pt-BR" sz="2800" b="1" dirty="0" smtClean="0">
                <a:solidFill>
                  <a:srgbClr val="FFFF00"/>
                </a:solidFill>
                <a:effectLst>
                  <a:outerShdw blurRad="38100" dist="38100" dir="2700000" algn="tl">
                    <a:srgbClr val="000000">
                      <a:alpha val="43137"/>
                    </a:srgbClr>
                  </a:outerShdw>
                </a:effectLst>
              </a:rPr>
              <a:t>assim   como  a  serpente  enganou  a  Eva com a sua</a:t>
            </a:r>
          </a:p>
          <a:p>
            <a:r>
              <a:rPr lang="pt-BR" sz="2800" b="1" dirty="0" smtClean="0">
                <a:solidFill>
                  <a:srgbClr val="FFFF00"/>
                </a:solidFill>
                <a:effectLst>
                  <a:outerShdw blurRad="38100" dist="38100" dir="2700000" algn="tl">
                    <a:srgbClr val="000000">
                      <a:alpha val="43137"/>
                    </a:srgbClr>
                  </a:outerShdw>
                </a:effectLst>
              </a:rPr>
              <a:t>astúcia, assim também sejam </a:t>
            </a:r>
            <a:r>
              <a:rPr lang="pt-BR" sz="2800" b="1" u="sng" dirty="0" smtClean="0">
                <a:solidFill>
                  <a:srgbClr val="FFFF00"/>
                </a:solidFill>
                <a:effectLst>
                  <a:outerShdw blurRad="38100" dist="38100" dir="2700000" algn="tl">
                    <a:srgbClr val="000000">
                      <a:alpha val="43137"/>
                    </a:srgbClr>
                  </a:outerShdw>
                </a:effectLst>
              </a:rPr>
              <a:t>corrompidas as vossas</a:t>
            </a:r>
          </a:p>
          <a:p>
            <a:r>
              <a:rPr lang="pt-BR" sz="2800" b="1" u="sng" dirty="0" smtClean="0">
                <a:solidFill>
                  <a:srgbClr val="FFFF00"/>
                </a:solidFill>
                <a:effectLst>
                  <a:outerShdw blurRad="38100" dist="38100" dir="2700000" algn="tl">
                    <a:srgbClr val="000000">
                      <a:alpha val="43137"/>
                    </a:srgbClr>
                  </a:outerShdw>
                </a:effectLst>
              </a:rPr>
              <a:t>mentes</a:t>
            </a:r>
            <a:r>
              <a:rPr lang="pt-BR" sz="2800" b="1" dirty="0" smtClean="0">
                <a:solidFill>
                  <a:srgbClr val="FFFF00"/>
                </a:solidFill>
                <a:effectLst>
                  <a:outerShdw blurRad="38100" dist="38100" dir="2700000" algn="tl">
                    <a:srgbClr val="000000">
                      <a:alpha val="43137"/>
                    </a:srgbClr>
                  </a:outerShdw>
                </a:effectLst>
              </a:rPr>
              <a:t>,   e   se   apartem   da  simplicidade  e pureza </a:t>
            </a:r>
          </a:p>
          <a:p>
            <a:r>
              <a:rPr lang="pt-BR" sz="2800" b="1" dirty="0" smtClean="0">
                <a:solidFill>
                  <a:srgbClr val="FFFF00"/>
                </a:solidFill>
                <a:effectLst>
                  <a:outerShdw blurRad="38100" dist="38100" dir="2700000" algn="tl">
                    <a:srgbClr val="000000">
                      <a:alpha val="43137"/>
                    </a:srgbClr>
                  </a:outerShdw>
                </a:effectLst>
              </a:rPr>
              <a:t>devidas a Cristo</a:t>
            </a:r>
            <a:r>
              <a:rPr lang="pt-BR" sz="2800" b="1" dirty="0" smtClean="0">
                <a:solidFill>
                  <a:schemeClr val="bg1"/>
                </a:solidFill>
                <a:effectLst>
                  <a:outerShdw blurRad="38100" dist="38100" dir="2700000" algn="tl">
                    <a:srgbClr val="000000">
                      <a:alpha val="43137"/>
                    </a:srgbClr>
                  </a:outerShdw>
                </a:effectLst>
              </a:rPr>
              <a:t>.”  II Coríntios 11:03 e 04.</a:t>
            </a:r>
          </a:p>
          <a:p>
            <a:endParaRPr lang="pt-BR" sz="2400" b="1" dirty="0" smtClean="0">
              <a:solidFill>
                <a:schemeClr val="bg1"/>
              </a:solidFill>
              <a:effectLst>
                <a:outerShdw blurRad="38100" dist="38100" dir="2700000" algn="tl">
                  <a:srgbClr val="000000">
                    <a:alpha val="43137"/>
                  </a:srgbClr>
                </a:outerShdw>
              </a:effectLst>
            </a:endParaRPr>
          </a:p>
          <a:p>
            <a:r>
              <a:rPr lang="pt-BR" sz="2400" b="1" dirty="0" smtClean="0">
                <a:solidFill>
                  <a:schemeClr val="bg1"/>
                </a:solidFill>
                <a:effectLst>
                  <a:outerShdw blurRad="38100" dist="38100" dir="2700000" algn="tl">
                    <a:srgbClr val="000000">
                      <a:alpha val="43137"/>
                    </a:srgbClr>
                  </a:outerShdw>
                </a:effectLst>
              </a:rPr>
              <a:t>Paulo   advertiu  a  igreja  de  Corinto  e os cristãos dos últimos dias, que Satanás quer impedir a todo custo que cumpramos o ideal   que   Deus  nos  tem  proposto.   Nesse  intento, procura</a:t>
            </a:r>
          </a:p>
          <a:p>
            <a:r>
              <a:rPr lang="pt-BR" sz="2400" b="1" dirty="0" smtClean="0">
                <a:solidFill>
                  <a:schemeClr val="bg1"/>
                </a:solidFill>
                <a:effectLst>
                  <a:outerShdw blurRad="38100" dist="38100" dir="2700000" algn="tl">
                    <a:srgbClr val="000000">
                      <a:alpha val="43137"/>
                    </a:srgbClr>
                  </a:outerShdw>
                </a:effectLst>
              </a:rPr>
              <a:t>                                                           prender   nossos  olhos,  como </a:t>
            </a:r>
          </a:p>
          <a:p>
            <a:r>
              <a:rPr lang="pt-BR" sz="2400" b="1" dirty="0" smtClean="0">
                <a:solidFill>
                  <a:schemeClr val="bg1"/>
                </a:solidFill>
                <a:effectLst>
                  <a:outerShdw blurRad="38100" dist="38100" dir="2700000" algn="tl">
                    <a:srgbClr val="000000">
                      <a:alpha val="43137"/>
                    </a:srgbClr>
                  </a:outerShdw>
                </a:effectLst>
              </a:rPr>
              <a:t>                                                           num encantamento, em cenas </a:t>
            </a:r>
          </a:p>
          <a:p>
            <a:r>
              <a:rPr lang="pt-BR" sz="2400" b="1" dirty="0" smtClean="0">
                <a:solidFill>
                  <a:schemeClr val="bg1"/>
                </a:solidFill>
                <a:effectLst>
                  <a:outerShdw blurRad="38100" dist="38100" dir="2700000" algn="tl">
                    <a:srgbClr val="000000">
                      <a:alpha val="43137"/>
                    </a:srgbClr>
                  </a:outerShdw>
                </a:effectLst>
              </a:rPr>
              <a:t>                                                           frívolas    que    insensibilizam      </a:t>
            </a:r>
          </a:p>
          <a:p>
            <a:r>
              <a:rPr lang="pt-BR" sz="2400" b="1" dirty="0" smtClean="0">
                <a:solidFill>
                  <a:schemeClr val="bg1"/>
                </a:solidFill>
                <a:effectLst>
                  <a:outerShdw blurRad="38100" dist="38100" dir="2700000" algn="tl">
                    <a:srgbClr val="000000">
                      <a:alpha val="43137"/>
                    </a:srgbClr>
                  </a:outerShdw>
                </a:effectLst>
              </a:rPr>
              <a:t>                                                           para as coisas espirituais.</a:t>
            </a:r>
            <a:endParaRPr lang="pt-BR" sz="2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615428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Eduardo\Desktop\seminario_esperanca_para_viver\jpg\biblia\bg_bibl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E:\estudo - EUA na profecia\untitlede.png"/>
          <p:cNvPicPr>
            <a:picLocks noChangeAspect="1" noChangeArrowheads="1"/>
          </p:cNvPicPr>
          <p:nvPr/>
        </p:nvPicPr>
        <p:blipFill>
          <a:blip r:embed="rId3"/>
          <a:srcRect/>
          <a:stretch>
            <a:fillRect/>
          </a:stretch>
        </p:blipFill>
        <p:spPr bwMode="auto">
          <a:xfrm>
            <a:off x="5929322" y="3714752"/>
            <a:ext cx="2895605" cy="2809880"/>
          </a:xfrm>
          <a:prstGeom prst="rect">
            <a:avLst/>
          </a:prstGeom>
          <a:noFill/>
          <a:ln w="76200">
            <a:solidFill>
              <a:schemeClr val="bg1"/>
            </a:solidFill>
          </a:ln>
        </p:spPr>
      </p:pic>
      <p:sp>
        <p:nvSpPr>
          <p:cNvPr id="5" name="CaixaDeTexto 4"/>
          <p:cNvSpPr txBox="1"/>
          <p:nvPr/>
        </p:nvSpPr>
        <p:spPr>
          <a:xfrm>
            <a:off x="500034" y="500042"/>
            <a:ext cx="7900433" cy="3046988"/>
          </a:xfrm>
          <a:prstGeom prst="rect">
            <a:avLst/>
          </a:prstGeom>
          <a:noFill/>
        </p:spPr>
        <p:txBody>
          <a:bodyPr wrap="none" rtlCol="0">
            <a:spAutoFit/>
          </a:bodyPr>
          <a:lstStyle/>
          <a:p>
            <a:r>
              <a:rPr lang="pt-BR" sz="2400" b="1" dirty="0" smtClean="0">
                <a:solidFill>
                  <a:schemeClr val="bg1"/>
                </a:solidFill>
                <a:effectLst>
                  <a:outerShdw blurRad="38100" dist="38100" dir="2700000" algn="tl">
                    <a:srgbClr val="000000">
                      <a:alpha val="43137"/>
                    </a:srgbClr>
                  </a:outerShdw>
                </a:effectLst>
              </a:rPr>
              <a:t>Há  muitas  maneiras pelas quais Satanás opera, com vistas a</a:t>
            </a:r>
          </a:p>
          <a:p>
            <a:r>
              <a:rPr lang="pt-BR" sz="2400" b="1" dirty="0" smtClean="0">
                <a:solidFill>
                  <a:schemeClr val="bg1"/>
                </a:solidFill>
                <a:effectLst>
                  <a:outerShdw blurRad="38100" dist="38100" dir="2700000" algn="tl">
                    <a:srgbClr val="000000">
                      <a:alpha val="43137"/>
                    </a:srgbClr>
                  </a:outerShdw>
                </a:effectLst>
              </a:rPr>
              <a:t>esse  alvo; uma, porém, sobressai entre as demais.  Segundo</a:t>
            </a:r>
          </a:p>
          <a:p>
            <a:r>
              <a:rPr lang="pt-BR" sz="2400" b="1" dirty="0" smtClean="0">
                <a:solidFill>
                  <a:schemeClr val="bg1"/>
                </a:solidFill>
                <a:effectLst>
                  <a:outerShdw blurRad="38100" dist="38100" dir="2700000" algn="tl">
                    <a:srgbClr val="000000">
                      <a:alpha val="43137"/>
                    </a:srgbClr>
                  </a:outerShdw>
                </a:effectLst>
              </a:rPr>
              <a:t>pesquisas   recentes,   “</a:t>
            </a:r>
            <a:r>
              <a:rPr lang="pt-BR" sz="2400" b="1" dirty="0" smtClean="0">
                <a:solidFill>
                  <a:srgbClr val="FFFF00"/>
                </a:solidFill>
                <a:effectLst>
                  <a:outerShdw blurRad="38100" dist="38100" dir="2700000" algn="tl">
                    <a:srgbClr val="000000">
                      <a:alpha val="43137"/>
                    </a:srgbClr>
                  </a:outerShdw>
                </a:effectLst>
              </a:rPr>
              <a:t>nove   em  cada  dez brasileiros têm a </a:t>
            </a:r>
          </a:p>
          <a:p>
            <a:r>
              <a:rPr lang="pt-BR" sz="2400" b="1" u="sng" dirty="0" smtClean="0">
                <a:solidFill>
                  <a:srgbClr val="FFFF00"/>
                </a:solidFill>
                <a:effectLst>
                  <a:outerShdw blurRad="38100" dist="38100" dir="2700000" algn="tl">
                    <a:srgbClr val="000000">
                      <a:alpha val="43137"/>
                    </a:srgbClr>
                  </a:outerShdw>
                </a:effectLst>
              </a:rPr>
              <a:t>televisão</a:t>
            </a:r>
            <a:r>
              <a:rPr lang="pt-BR" sz="2400" b="1" dirty="0" smtClean="0">
                <a:solidFill>
                  <a:srgbClr val="FFFF00"/>
                </a:solidFill>
                <a:effectLst>
                  <a:outerShdw blurRad="38100" dist="38100" dir="2700000" algn="tl">
                    <a:srgbClr val="000000">
                      <a:alpha val="43137"/>
                    </a:srgbClr>
                  </a:outerShdw>
                </a:effectLst>
              </a:rPr>
              <a:t>   como   principal   fonte   de   diversão</a:t>
            </a:r>
            <a:r>
              <a:rPr lang="pt-BR" sz="2400" b="1" dirty="0" smtClean="0">
                <a:solidFill>
                  <a:schemeClr val="bg1"/>
                </a:solidFill>
                <a:effectLst>
                  <a:outerShdw blurRad="38100" dist="38100" dir="2700000" algn="tl">
                    <a:srgbClr val="000000">
                      <a:alpha val="43137"/>
                    </a:srgbClr>
                  </a:outerShdw>
                </a:effectLst>
              </a:rPr>
              <a:t>.   A  maioria </a:t>
            </a:r>
          </a:p>
          <a:p>
            <a:r>
              <a:rPr lang="pt-BR" sz="2400" b="1" dirty="0" smtClean="0">
                <a:solidFill>
                  <a:schemeClr val="bg1"/>
                </a:solidFill>
                <a:effectLst>
                  <a:outerShdw blurRad="38100" dist="38100" dir="2700000" algn="tl">
                    <a:srgbClr val="000000">
                      <a:alpha val="43137"/>
                    </a:srgbClr>
                  </a:outerShdw>
                </a:effectLst>
              </a:rPr>
              <a:t>idolatra astros e estrelas das telenovelas, vibra com as cenas</a:t>
            </a:r>
          </a:p>
          <a:p>
            <a:r>
              <a:rPr lang="pt-BR" sz="2400" b="1" dirty="0" smtClean="0">
                <a:solidFill>
                  <a:schemeClr val="bg1"/>
                </a:solidFill>
                <a:effectLst>
                  <a:outerShdw blurRad="38100" dist="38100" dir="2700000" algn="tl">
                    <a:srgbClr val="000000">
                      <a:alpha val="43137"/>
                    </a:srgbClr>
                  </a:outerShdw>
                </a:effectLst>
              </a:rPr>
              <a:t>do   último   capítulo   e   discute  no  bar  da esquina o crime</a:t>
            </a:r>
          </a:p>
          <a:p>
            <a:r>
              <a:rPr lang="pt-BR" sz="2400" b="1" dirty="0" smtClean="0">
                <a:solidFill>
                  <a:schemeClr val="bg1"/>
                </a:solidFill>
                <a:effectLst>
                  <a:outerShdw blurRad="38100" dist="38100" dir="2700000" algn="tl">
                    <a:srgbClr val="000000">
                      <a:alpha val="43137"/>
                    </a:srgbClr>
                  </a:outerShdw>
                </a:effectLst>
              </a:rPr>
              <a:t>violento   noticiado   pelo   telejornal.”  (Fonte:  Revista  Veja</a:t>
            </a:r>
          </a:p>
          <a:p>
            <a:r>
              <a:rPr lang="pt-BR" sz="2400" b="1" dirty="0" smtClean="0">
                <a:solidFill>
                  <a:schemeClr val="bg1"/>
                </a:solidFill>
                <a:effectLst>
                  <a:outerShdw blurRad="38100" dist="38100" dir="2700000" algn="tl">
                    <a:srgbClr val="000000">
                      <a:alpha val="43137"/>
                    </a:srgbClr>
                  </a:outerShdw>
                </a:effectLst>
              </a:rPr>
              <a:t>14/04/1993, pág. 104).</a:t>
            </a:r>
            <a:endParaRPr lang="pt-BR" sz="2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615428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Eduardo\Desktop\seminario_esperanca_para_viver\jpg\biblia\bg_bibl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357158" y="142852"/>
            <a:ext cx="8358246" cy="5016758"/>
          </a:xfrm>
          <a:prstGeom prst="rect">
            <a:avLst/>
          </a:prstGeom>
          <a:noFill/>
        </p:spPr>
        <p:txBody>
          <a:bodyPr wrap="square" rtlCol="0">
            <a:spAutoFit/>
          </a:bodyPr>
          <a:lstStyle/>
          <a:p>
            <a:r>
              <a:rPr lang="pt-BR" sz="3200" b="1" dirty="0" smtClean="0">
                <a:solidFill>
                  <a:srgbClr val="FF0000"/>
                </a:solidFill>
                <a:effectLst>
                  <a:outerShdw blurRad="38100" dist="38100" dir="2700000" algn="tl">
                    <a:srgbClr val="000000">
                      <a:alpha val="43137"/>
                    </a:srgbClr>
                  </a:outerShdw>
                </a:effectLst>
              </a:rPr>
              <a:t>PRATO DO DIA</a:t>
            </a:r>
          </a:p>
          <a:p>
            <a:r>
              <a:rPr lang="pt-BR" sz="2400" b="1" dirty="0" smtClean="0">
                <a:solidFill>
                  <a:schemeClr val="bg1"/>
                </a:solidFill>
                <a:effectLst>
                  <a:outerShdw blurRad="38100" dist="38100" dir="2700000" algn="tl">
                    <a:srgbClr val="000000">
                      <a:alpha val="43137"/>
                    </a:srgbClr>
                  </a:outerShdw>
                </a:effectLst>
              </a:rPr>
              <a:t>Revista  Veja  publicou  em 1990 uma pesquisa sobre a televisão brasileira.    O  trabalho,  realizado  em conjunto com a Escola de Comunicações    e    Artes    da    USP,    visava   a   contabilizar na programação de uma semana das redes Globo, SBT, Manchete e Bandeirantes todas as cenas e diálogos que se referissem a sexo e   violência.    Os   resultados   foram   os  seguintes:  na semana pesquisada, foram disparados </a:t>
            </a:r>
            <a:r>
              <a:rPr lang="pt-BR" sz="2400" b="1" dirty="0" smtClean="0">
                <a:solidFill>
                  <a:srgbClr val="FFFF00"/>
                </a:solidFill>
                <a:effectLst>
                  <a:outerShdw blurRad="38100" dist="38100" dir="2700000" algn="tl">
                    <a:srgbClr val="000000">
                      <a:alpha val="43137"/>
                    </a:srgbClr>
                  </a:outerShdw>
                </a:effectLst>
              </a:rPr>
              <a:t>1940 tiros </a:t>
            </a:r>
            <a:r>
              <a:rPr lang="pt-BR" sz="2400" b="1" dirty="0" smtClean="0">
                <a:solidFill>
                  <a:schemeClr val="bg1"/>
                </a:solidFill>
                <a:effectLst>
                  <a:outerShdw blurRad="38100" dist="38100" dir="2700000" algn="tl">
                    <a:srgbClr val="000000">
                      <a:alpha val="43137"/>
                    </a:srgbClr>
                  </a:outerShdw>
                </a:effectLst>
              </a:rPr>
              <a:t>na TV brasileira, houve </a:t>
            </a:r>
            <a:r>
              <a:rPr lang="pt-BR" sz="2400" b="1" dirty="0" smtClean="0">
                <a:solidFill>
                  <a:srgbClr val="FFFF00"/>
                </a:solidFill>
                <a:effectLst>
                  <a:outerShdw blurRad="38100" dist="38100" dir="2700000" algn="tl">
                    <a:srgbClr val="000000">
                      <a:alpha val="43137"/>
                    </a:srgbClr>
                  </a:outerShdw>
                </a:effectLst>
              </a:rPr>
              <a:t>886   explosões</a:t>
            </a:r>
            <a:r>
              <a:rPr lang="pt-BR" sz="2400" b="1" dirty="0" smtClean="0">
                <a:solidFill>
                  <a:schemeClr val="bg1"/>
                </a:solidFill>
                <a:effectLst>
                  <a:outerShdw blurRad="38100" dist="38100" dir="2700000" algn="tl">
                    <a:srgbClr val="000000">
                      <a:alpha val="43137"/>
                    </a:srgbClr>
                  </a:outerShdw>
                </a:effectLst>
              </a:rPr>
              <a:t>  e  </a:t>
            </a:r>
            <a:r>
              <a:rPr lang="pt-BR" sz="2400" b="1" dirty="0" smtClean="0">
                <a:solidFill>
                  <a:srgbClr val="FFFF00"/>
                </a:solidFill>
                <a:effectLst>
                  <a:outerShdw blurRad="38100" dist="38100" dir="2700000" algn="tl">
                    <a:srgbClr val="000000">
                      <a:alpha val="43137"/>
                    </a:srgbClr>
                  </a:outerShdw>
                </a:effectLst>
              </a:rPr>
              <a:t>651  brigas</a:t>
            </a:r>
            <a:r>
              <a:rPr lang="pt-BR" sz="2400" b="1" dirty="0" smtClean="0">
                <a:solidFill>
                  <a:schemeClr val="bg1"/>
                </a:solidFill>
                <a:effectLst>
                  <a:outerShdw blurRad="38100" dist="38100" dir="2700000" algn="tl">
                    <a:srgbClr val="000000">
                      <a:alpha val="43137"/>
                    </a:srgbClr>
                  </a:outerShdw>
                </a:effectLst>
              </a:rPr>
              <a:t>.  Contaram-se para esses mesmos sete   dias,   </a:t>
            </a:r>
            <a:r>
              <a:rPr lang="pt-BR" sz="2400" b="1" dirty="0" smtClean="0">
                <a:solidFill>
                  <a:srgbClr val="FFFF00"/>
                </a:solidFill>
                <a:effectLst>
                  <a:outerShdw blurRad="38100" dist="38100" dir="2700000" algn="tl">
                    <a:srgbClr val="000000">
                      <a:alpha val="43137"/>
                    </a:srgbClr>
                  </a:outerShdw>
                </a:effectLst>
              </a:rPr>
              <a:t>1145   cenas   de   nudez</a:t>
            </a:r>
            <a:r>
              <a:rPr lang="pt-BR" sz="2400" b="1" dirty="0" smtClean="0">
                <a:solidFill>
                  <a:schemeClr val="bg1"/>
                </a:solidFill>
                <a:effectLst>
                  <a:outerShdw blurRad="38100" dist="38100" dir="2700000" algn="tl">
                    <a:srgbClr val="000000">
                      <a:alpha val="43137"/>
                    </a:srgbClr>
                  </a:outerShdw>
                </a:effectLst>
              </a:rPr>
              <a:t>,   parciais   ou   totais,   </a:t>
            </a:r>
            <a:r>
              <a:rPr lang="pt-BR" sz="2400" b="1" dirty="0" smtClean="0">
                <a:solidFill>
                  <a:srgbClr val="FFFF00"/>
                </a:solidFill>
                <a:effectLst>
                  <a:outerShdw blurRad="38100" dist="38100" dir="2700000" algn="tl">
                    <a:srgbClr val="000000">
                      <a:alpha val="43137"/>
                    </a:srgbClr>
                  </a:outerShdw>
                </a:effectLst>
              </a:rPr>
              <a:t>188 referências   ou   imitações   de  trejeitos  homossexuais</a:t>
            </a:r>
            <a:r>
              <a:rPr lang="pt-BR" sz="2400" b="1" dirty="0" smtClean="0">
                <a:solidFill>
                  <a:schemeClr val="bg1"/>
                </a:solidFill>
                <a:effectLst>
                  <a:outerShdw blurRad="38100" dist="38100" dir="2700000" algn="tl">
                    <a:srgbClr val="000000">
                      <a:alpha val="43137"/>
                    </a:srgbClr>
                  </a:outerShdw>
                </a:effectLst>
              </a:rPr>
              <a:t> e foram ditos </a:t>
            </a:r>
            <a:r>
              <a:rPr lang="pt-BR" sz="2400" b="1" dirty="0" smtClean="0">
                <a:solidFill>
                  <a:srgbClr val="FFFF00"/>
                </a:solidFill>
                <a:effectLst>
                  <a:outerShdw blurRad="38100" dist="38100" dir="2700000" algn="tl">
                    <a:srgbClr val="000000">
                      <a:alpha val="43137"/>
                    </a:srgbClr>
                  </a:outerShdw>
                </a:effectLst>
              </a:rPr>
              <a:t>72 palavrões ou termos chulos</a:t>
            </a:r>
            <a:r>
              <a:rPr lang="pt-BR" sz="2400" b="1" dirty="0" smtClean="0">
                <a:solidFill>
                  <a:schemeClr val="bg1"/>
                </a:solidFill>
                <a:effectLst>
                  <a:outerShdw blurRad="38100" dist="38100" dir="2700000" algn="tl">
                    <a:srgbClr val="000000">
                      <a:alpha val="43137"/>
                    </a:srgbClr>
                  </a:outerShdw>
                </a:effectLst>
              </a:rPr>
              <a:t>.</a:t>
            </a:r>
          </a:p>
          <a:p>
            <a:r>
              <a:rPr lang="pt-BR" sz="2400" b="1" dirty="0" smtClean="0">
                <a:solidFill>
                  <a:schemeClr val="bg1"/>
                </a:solidFill>
                <a:effectLst>
                  <a:outerShdw blurRad="38100" dist="38100" dir="2700000" algn="tl">
                    <a:srgbClr val="000000">
                      <a:alpha val="43137"/>
                    </a:srgbClr>
                  </a:outerShdw>
                </a:effectLst>
              </a:rPr>
              <a:t>                                        (Fonte: Revista Veja, 04/07/1990, pág. 51.)</a:t>
            </a:r>
            <a:endParaRPr lang="pt-BR" sz="2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615428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Eduardo\Desktop\seminario_esperanca_para_viver\jpg\biblia\bg_bibl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p:cNvSpPr txBox="1"/>
          <p:nvPr/>
        </p:nvSpPr>
        <p:spPr>
          <a:xfrm>
            <a:off x="214282" y="357166"/>
            <a:ext cx="8736639" cy="3785652"/>
          </a:xfrm>
          <a:prstGeom prst="rect">
            <a:avLst/>
          </a:prstGeom>
          <a:noFill/>
        </p:spPr>
        <p:txBody>
          <a:bodyPr wrap="square" rtlCol="0">
            <a:spAutoFit/>
          </a:bodyPr>
          <a:lstStyle/>
          <a:p>
            <a:r>
              <a:rPr lang="pt-BR" sz="2400" b="1" dirty="0" smtClean="0">
                <a:solidFill>
                  <a:schemeClr val="bg1"/>
                </a:solidFill>
                <a:effectLst>
                  <a:outerShdw blurRad="38100" dist="38100" dir="2700000" algn="tl">
                    <a:srgbClr val="000000">
                      <a:alpha val="43137"/>
                    </a:srgbClr>
                  </a:outerShdw>
                </a:effectLst>
              </a:rPr>
              <a:t>Na contracapa do livro Compreendendo a Nova Era, seus editores </a:t>
            </a:r>
          </a:p>
          <a:p>
            <a:r>
              <a:rPr lang="pt-BR" sz="2400" b="1" dirty="0">
                <a:solidFill>
                  <a:schemeClr val="bg1"/>
                </a:solidFill>
                <a:effectLst>
                  <a:outerShdw blurRad="38100" dist="38100" dir="2700000" algn="tl">
                    <a:srgbClr val="000000">
                      <a:alpha val="43137"/>
                    </a:srgbClr>
                  </a:outerShdw>
                </a:effectLst>
              </a:rPr>
              <a:t>a</a:t>
            </a:r>
            <a:r>
              <a:rPr lang="pt-BR" sz="2400" b="1" dirty="0" smtClean="0">
                <a:solidFill>
                  <a:schemeClr val="bg1"/>
                </a:solidFill>
                <a:effectLst>
                  <a:outerShdw blurRad="38100" dist="38100" dir="2700000" algn="tl">
                    <a:srgbClr val="000000">
                      <a:alpha val="43137"/>
                    </a:srgbClr>
                  </a:outerShdw>
                </a:effectLst>
              </a:rPr>
              <a:t>firmam: </a:t>
            </a:r>
            <a:r>
              <a:rPr lang="pt-BR" sz="2400" b="1" dirty="0" smtClean="0">
                <a:solidFill>
                  <a:srgbClr val="FFFF00"/>
                </a:solidFill>
                <a:effectLst>
                  <a:outerShdw blurRad="38100" dist="38100" dir="2700000" algn="tl">
                    <a:srgbClr val="000000">
                      <a:alpha val="43137"/>
                    </a:srgbClr>
                  </a:outerShdw>
                </a:effectLst>
              </a:rPr>
              <a:t>“A Nova Era tocou em você: a música que você ouve, os </a:t>
            </a:r>
          </a:p>
          <a:p>
            <a:r>
              <a:rPr lang="pt-BR" sz="2400" b="1" dirty="0">
                <a:solidFill>
                  <a:srgbClr val="FFFF00"/>
                </a:solidFill>
                <a:effectLst>
                  <a:outerShdw blurRad="38100" dist="38100" dir="2700000" algn="tl">
                    <a:srgbClr val="000000">
                      <a:alpha val="43137"/>
                    </a:srgbClr>
                  </a:outerShdw>
                </a:effectLst>
              </a:rPr>
              <a:t>p</a:t>
            </a:r>
            <a:r>
              <a:rPr lang="pt-BR" sz="2400" b="1" dirty="0" smtClean="0">
                <a:solidFill>
                  <a:srgbClr val="FFFF00"/>
                </a:solidFill>
                <a:effectLst>
                  <a:outerShdw blurRad="38100" dist="38100" dir="2700000" algn="tl">
                    <a:srgbClr val="000000">
                      <a:alpha val="43137"/>
                    </a:srgbClr>
                  </a:outerShdw>
                </a:effectLst>
              </a:rPr>
              <a:t>rodutos que você compra, os programas de televisão e os filmes</a:t>
            </a:r>
          </a:p>
          <a:p>
            <a:r>
              <a:rPr lang="pt-BR" sz="2400" b="1" dirty="0">
                <a:solidFill>
                  <a:srgbClr val="FFFF00"/>
                </a:solidFill>
                <a:effectLst>
                  <a:outerShdw blurRad="38100" dist="38100" dir="2700000" algn="tl">
                    <a:srgbClr val="000000">
                      <a:alpha val="43137"/>
                    </a:srgbClr>
                  </a:outerShdw>
                </a:effectLst>
              </a:rPr>
              <a:t>a</a:t>
            </a:r>
            <a:r>
              <a:rPr lang="pt-BR" sz="2400" b="1" dirty="0" smtClean="0">
                <a:solidFill>
                  <a:srgbClr val="FFFF00"/>
                </a:solidFill>
                <a:effectLst>
                  <a:outerShdw blurRad="38100" dist="38100" dir="2700000" algn="tl">
                    <a:srgbClr val="000000">
                      <a:alpha val="43137"/>
                    </a:srgbClr>
                  </a:outerShdw>
                </a:effectLst>
              </a:rPr>
              <a:t>  que  você  assiste,  os artigos que você lê e até a maneira como</a:t>
            </a:r>
          </a:p>
          <a:p>
            <a:r>
              <a:rPr lang="pt-BR" sz="2400" b="1" dirty="0">
                <a:solidFill>
                  <a:srgbClr val="FFFF00"/>
                </a:solidFill>
                <a:effectLst>
                  <a:outerShdw blurRad="38100" dist="38100" dir="2700000" algn="tl">
                    <a:srgbClr val="000000">
                      <a:alpha val="43137"/>
                    </a:srgbClr>
                  </a:outerShdw>
                </a:effectLst>
              </a:rPr>
              <a:t>v</a:t>
            </a:r>
            <a:r>
              <a:rPr lang="pt-BR" sz="2400" b="1" dirty="0" smtClean="0">
                <a:solidFill>
                  <a:srgbClr val="FFFF00"/>
                </a:solidFill>
                <a:effectLst>
                  <a:outerShdw blurRad="38100" dist="38100" dir="2700000" algn="tl">
                    <a:srgbClr val="000000">
                      <a:alpha val="43137"/>
                    </a:srgbClr>
                  </a:outerShdw>
                </a:effectLst>
              </a:rPr>
              <a:t>ocê  pensa  são  influenciados  por esse movimento demoníaco.”</a:t>
            </a:r>
          </a:p>
          <a:p>
            <a:endParaRPr lang="pt-BR" sz="2400" b="1" dirty="0">
              <a:solidFill>
                <a:schemeClr val="bg1"/>
              </a:solidFill>
              <a:effectLst>
                <a:outerShdw blurRad="38100" dist="38100" dir="2700000" algn="tl">
                  <a:srgbClr val="000000">
                    <a:alpha val="43137"/>
                  </a:srgbClr>
                </a:outerShdw>
              </a:effectLst>
            </a:endParaRPr>
          </a:p>
          <a:p>
            <a:r>
              <a:rPr lang="pt-BR" sz="2400" b="1" dirty="0" smtClean="0">
                <a:solidFill>
                  <a:schemeClr val="bg1"/>
                </a:solidFill>
                <a:effectLst>
                  <a:outerShdw blurRad="38100" dist="38100" dir="2700000" algn="tl">
                    <a:srgbClr val="000000">
                      <a:alpha val="43137"/>
                    </a:srgbClr>
                  </a:outerShdw>
                </a:effectLst>
              </a:rPr>
              <a:t>Realmente,  o  Movimento  da  Nova  Era está aí com centenas de </a:t>
            </a:r>
          </a:p>
          <a:p>
            <a:r>
              <a:rPr lang="pt-BR" sz="2400" b="1" dirty="0">
                <a:solidFill>
                  <a:schemeClr val="bg1"/>
                </a:solidFill>
                <a:effectLst>
                  <a:outerShdw blurRad="38100" dist="38100" dir="2700000" algn="tl">
                    <a:srgbClr val="000000">
                      <a:alpha val="43137"/>
                    </a:srgbClr>
                  </a:outerShdw>
                </a:effectLst>
              </a:rPr>
              <a:t>r</a:t>
            </a:r>
            <a:r>
              <a:rPr lang="pt-BR" sz="2400" b="1" dirty="0" smtClean="0">
                <a:solidFill>
                  <a:schemeClr val="bg1"/>
                </a:solidFill>
                <a:effectLst>
                  <a:outerShdw blurRad="38100" dist="38100" dir="2700000" algn="tl">
                    <a:srgbClr val="000000">
                      <a:alpha val="43137"/>
                    </a:srgbClr>
                  </a:outerShdw>
                </a:effectLst>
              </a:rPr>
              <a:t>amificações   e   milhares   de   propostas.   Todas  atraentes.  E a</a:t>
            </a:r>
          </a:p>
          <a:p>
            <a:r>
              <a:rPr lang="pt-BR" sz="2400" b="1" dirty="0">
                <a:solidFill>
                  <a:schemeClr val="bg1"/>
                </a:solidFill>
                <a:effectLst>
                  <a:outerShdw blurRad="38100" dist="38100" dir="2700000" algn="tl">
                    <a:srgbClr val="000000">
                      <a:alpha val="43137"/>
                    </a:srgbClr>
                  </a:outerShdw>
                </a:effectLst>
              </a:rPr>
              <a:t>m</a:t>
            </a:r>
            <a:r>
              <a:rPr lang="pt-BR" sz="2400" b="1" dirty="0" smtClean="0">
                <a:solidFill>
                  <a:schemeClr val="bg1"/>
                </a:solidFill>
                <a:effectLst>
                  <a:outerShdw blurRad="38100" dist="38100" dir="2700000" algn="tl">
                    <a:srgbClr val="000000">
                      <a:alpha val="43137"/>
                    </a:srgbClr>
                  </a:outerShdw>
                </a:effectLst>
              </a:rPr>
              <a:t>aioria  delas  aparentemente  inofensivas  quando,  na verdade, </a:t>
            </a:r>
          </a:p>
          <a:p>
            <a:r>
              <a:rPr lang="pt-BR" sz="2400" b="1" dirty="0" smtClean="0">
                <a:solidFill>
                  <a:schemeClr val="bg1"/>
                </a:solidFill>
                <a:effectLst>
                  <a:outerShdw blurRad="38100" dist="38100" dir="2700000" algn="tl">
                    <a:srgbClr val="000000">
                      <a:alpha val="43137"/>
                    </a:srgbClr>
                  </a:outerShdw>
                </a:effectLst>
              </a:rPr>
              <a:t>trazem muito veneno!  </a:t>
            </a:r>
            <a:endParaRPr lang="pt-BR" sz="2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615428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Eduardo\Desktop\seminario_esperanca_para_viver\jpg\biblia\bg_bibl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E:\estudo - EUA na profecia\imagesN8S252HT novelas da globo.jpg"/>
          <p:cNvPicPr>
            <a:picLocks noChangeAspect="1" noChangeArrowheads="1"/>
          </p:cNvPicPr>
          <p:nvPr/>
        </p:nvPicPr>
        <p:blipFill>
          <a:blip r:embed="rId3"/>
          <a:srcRect/>
          <a:stretch>
            <a:fillRect/>
          </a:stretch>
        </p:blipFill>
        <p:spPr bwMode="auto">
          <a:xfrm>
            <a:off x="4357686" y="214290"/>
            <a:ext cx="4429156" cy="4643470"/>
          </a:xfrm>
          <a:prstGeom prst="rect">
            <a:avLst/>
          </a:prstGeom>
          <a:noFill/>
          <a:ln w="76200">
            <a:solidFill>
              <a:schemeClr val="bg1"/>
            </a:solidFill>
          </a:ln>
        </p:spPr>
      </p:pic>
      <p:sp>
        <p:nvSpPr>
          <p:cNvPr id="5" name="CaixaDeTexto 4"/>
          <p:cNvSpPr txBox="1"/>
          <p:nvPr/>
        </p:nvSpPr>
        <p:spPr>
          <a:xfrm>
            <a:off x="142844" y="571480"/>
            <a:ext cx="4286280" cy="3416320"/>
          </a:xfrm>
          <a:prstGeom prst="rect">
            <a:avLst/>
          </a:prstGeom>
          <a:noFill/>
        </p:spPr>
        <p:txBody>
          <a:bodyPr wrap="square" rtlCol="0">
            <a:spAutoFit/>
          </a:bodyPr>
          <a:lstStyle/>
          <a:p>
            <a:r>
              <a:rPr lang="pt-BR" sz="2400" b="1" dirty="0" smtClean="0">
                <a:solidFill>
                  <a:schemeClr val="bg1"/>
                </a:solidFill>
                <a:effectLst>
                  <a:outerShdw blurRad="38100" dist="38100" dir="2700000" algn="tl">
                    <a:srgbClr val="000000">
                      <a:alpha val="43137"/>
                    </a:srgbClr>
                  </a:outerShdw>
                </a:effectLst>
              </a:rPr>
              <a:t>O   domínio   do   espiritismo  e </a:t>
            </a:r>
          </a:p>
          <a:p>
            <a:r>
              <a:rPr lang="pt-BR" sz="2400" b="1" dirty="0" smtClean="0">
                <a:solidFill>
                  <a:schemeClr val="bg1"/>
                </a:solidFill>
                <a:effectLst>
                  <a:outerShdw blurRad="38100" dist="38100" dir="2700000" algn="tl">
                    <a:srgbClr val="000000">
                      <a:alpha val="43137"/>
                    </a:srgbClr>
                  </a:outerShdw>
                </a:effectLst>
              </a:rPr>
              <a:t>do    pecado    aberto    na    TV </a:t>
            </a:r>
          </a:p>
          <a:p>
            <a:r>
              <a:rPr lang="pt-BR" sz="2400" b="1" dirty="0" smtClean="0">
                <a:solidFill>
                  <a:schemeClr val="bg1"/>
                </a:solidFill>
                <a:effectLst>
                  <a:outerShdw blurRad="38100" dist="38100" dir="2700000" algn="tl">
                    <a:srgbClr val="000000">
                      <a:alpha val="43137"/>
                    </a:srgbClr>
                  </a:outerShdw>
                </a:effectLst>
              </a:rPr>
              <a:t>brasileira  pode  ser facilmente</a:t>
            </a:r>
          </a:p>
          <a:p>
            <a:r>
              <a:rPr lang="pt-BR" sz="2400" b="1" dirty="0" smtClean="0">
                <a:solidFill>
                  <a:schemeClr val="bg1"/>
                </a:solidFill>
                <a:effectLst>
                  <a:outerShdw blurRad="38100" dist="38100" dir="2700000" algn="tl">
                    <a:srgbClr val="000000">
                      <a:alpha val="43137"/>
                    </a:srgbClr>
                  </a:outerShdw>
                </a:effectLst>
              </a:rPr>
              <a:t>constatado.   Faz algum tempo,</a:t>
            </a:r>
          </a:p>
          <a:p>
            <a:r>
              <a:rPr lang="pt-BR" sz="2400" b="1" dirty="0" smtClean="0">
                <a:solidFill>
                  <a:schemeClr val="bg1"/>
                </a:solidFill>
                <a:effectLst>
                  <a:outerShdw blurRad="38100" dist="38100" dir="2700000" algn="tl">
                    <a:srgbClr val="000000">
                      <a:alpha val="43137"/>
                    </a:srgbClr>
                  </a:outerShdw>
                </a:effectLst>
              </a:rPr>
              <a:t>o jornal O Estado de São Paulo</a:t>
            </a:r>
          </a:p>
          <a:p>
            <a:r>
              <a:rPr lang="pt-BR" sz="2400" b="1" dirty="0" smtClean="0">
                <a:solidFill>
                  <a:schemeClr val="bg1"/>
                </a:solidFill>
                <a:effectLst>
                  <a:outerShdw blurRad="38100" dist="38100" dir="2700000" algn="tl">
                    <a:srgbClr val="000000">
                      <a:alpha val="43137"/>
                    </a:srgbClr>
                  </a:outerShdw>
                </a:effectLst>
              </a:rPr>
              <a:t>estampou        na       manchete </a:t>
            </a:r>
          </a:p>
          <a:p>
            <a:r>
              <a:rPr lang="pt-BR" sz="2400" b="1" dirty="0" smtClean="0">
                <a:solidFill>
                  <a:schemeClr val="bg1"/>
                </a:solidFill>
                <a:effectLst>
                  <a:outerShdw blurRad="38100" dist="38100" dir="2700000" algn="tl">
                    <a:srgbClr val="000000">
                      <a:alpha val="43137"/>
                    </a:srgbClr>
                  </a:outerShdw>
                </a:effectLst>
              </a:rPr>
              <a:t>principal    do    seu  Caderno 2:</a:t>
            </a:r>
          </a:p>
          <a:p>
            <a:r>
              <a:rPr lang="pt-BR" sz="2400" b="1" dirty="0" smtClean="0">
                <a:solidFill>
                  <a:srgbClr val="FFFF00"/>
                </a:solidFill>
                <a:effectLst>
                  <a:outerShdw blurRad="38100" dist="38100" dir="2700000" algn="tl">
                    <a:srgbClr val="000000">
                      <a:alpha val="43137"/>
                    </a:srgbClr>
                  </a:outerShdw>
                </a:effectLst>
              </a:rPr>
              <a:t>“Espíritos tomaram o poder na</a:t>
            </a:r>
          </a:p>
          <a:p>
            <a:r>
              <a:rPr lang="pt-BR" sz="2400" b="1" dirty="0" smtClean="0">
                <a:solidFill>
                  <a:srgbClr val="FFFF00"/>
                </a:solidFill>
                <a:effectLst>
                  <a:outerShdw blurRad="38100" dist="38100" dir="2700000" algn="tl">
                    <a:srgbClr val="000000">
                      <a:alpha val="43137"/>
                    </a:srgbClr>
                  </a:outerShdw>
                </a:effectLst>
              </a:rPr>
              <a:t>Globo.”</a:t>
            </a:r>
            <a:endParaRPr lang="pt-BR" sz="24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615428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 name="Picture 2" descr="E:\Estudo - Hollywood contra Deus\promocional-battlefield-hollywood_02.jpg"/>
          <p:cNvPicPr>
            <a:picLocks noChangeAspect="1" noChangeArrowheads="1"/>
          </p:cNvPicPr>
          <p:nvPr/>
        </p:nvPicPr>
        <p:blipFill>
          <a:blip r:embed="rId2"/>
          <a:srcRect/>
          <a:stretch>
            <a:fillRect/>
          </a:stretch>
        </p:blipFill>
        <p:spPr bwMode="auto">
          <a:xfrm>
            <a:off x="0" y="714374"/>
            <a:ext cx="9144000" cy="6143625"/>
          </a:xfrm>
          <a:prstGeom prst="rect">
            <a:avLst/>
          </a:prstGeom>
          <a:noFill/>
        </p:spPr>
      </p:pic>
      <p:sp>
        <p:nvSpPr>
          <p:cNvPr id="6" name="Retângulo 5"/>
          <p:cNvSpPr/>
          <p:nvPr/>
        </p:nvSpPr>
        <p:spPr>
          <a:xfrm>
            <a:off x="0" y="0"/>
            <a:ext cx="9144000" cy="7857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smtClean="0">
                <a:solidFill>
                  <a:schemeClr val="tx1"/>
                </a:solidFill>
                <a:effectLst>
                  <a:outerShdw blurRad="38100" dist="38100" dir="2700000" algn="tl">
                    <a:srgbClr val="000000">
                      <a:alpha val="43137"/>
                    </a:srgbClr>
                  </a:outerShdw>
                </a:effectLst>
              </a:rPr>
              <a:t>Outra grande ferramenta de Satanás é os filmes produzidos por Hollywood (EUA), que tem como objetivo descaracterizar a Palavra de Deus.</a:t>
            </a:r>
            <a:endParaRPr lang="pt-BR" sz="2000" b="1" dirty="0">
              <a:solidFill>
                <a:schemeClr val="tx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122" name="Picture 2" descr="E:\estudo - EUA na profecia\imagesDROP034A.jpg"/>
          <p:cNvPicPr>
            <a:picLocks noChangeAspect="1" noChangeArrowheads="1"/>
          </p:cNvPicPr>
          <p:nvPr/>
        </p:nvPicPr>
        <p:blipFill>
          <a:blip r:embed="rId2"/>
          <a:srcRect/>
          <a:stretch>
            <a:fillRect/>
          </a:stretch>
        </p:blipFill>
        <p:spPr bwMode="auto">
          <a:xfrm>
            <a:off x="285720" y="1714488"/>
            <a:ext cx="3286148" cy="2071702"/>
          </a:xfrm>
          <a:prstGeom prst="rect">
            <a:avLst/>
          </a:prstGeom>
          <a:noFill/>
        </p:spPr>
      </p:pic>
      <p:pic>
        <p:nvPicPr>
          <p:cNvPr id="5125" name="Picture 5" descr="E:\estudo - EUA na profecia\untitledyuiop.png"/>
          <p:cNvPicPr>
            <a:picLocks noChangeAspect="1" noChangeArrowheads="1"/>
          </p:cNvPicPr>
          <p:nvPr/>
        </p:nvPicPr>
        <p:blipFill>
          <a:blip r:embed="rId3"/>
          <a:srcRect/>
          <a:stretch>
            <a:fillRect/>
          </a:stretch>
        </p:blipFill>
        <p:spPr bwMode="auto">
          <a:xfrm>
            <a:off x="7286644" y="142852"/>
            <a:ext cx="1571637" cy="1428760"/>
          </a:xfrm>
          <a:prstGeom prst="rect">
            <a:avLst/>
          </a:prstGeom>
          <a:noFill/>
        </p:spPr>
      </p:pic>
      <p:sp>
        <p:nvSpPr>
          <p:cNvPr id="9" name="Retângulo 8"/>
          <p:cNvSpPr/>
          <p:nvPr/>
        </p:nvSpPr>
        <p:spPr>
          <a:xfrm>
            <a:off x="285720" y="142852"/>
            <a:ext cx="7000924" cy="1428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200" b="1" dirty="0" smtClean="0">
                <a:solidFill>
                  <a:srgbClr val="FF0000"/>
                </a:solidFill>
                <a:effectLst>
                  <a:outerShdw blurRad="38100" dist="38100" dir="2700000" algn="tl">
                    <a:srgbClr val="000000">
                      <a:alpha val="43137"/>
                    </a:srgbClr>
                  </a:outerShdw>
                </a:effectLst>
                <a:latin typeface="Berlin Sans FB Demi" pitchFamily="34" charset="0"/>
              </a:rPr>
              <a:t>REDE GLOBO FAZ RITUAIS SATÂNICOS PARA DAR AUDIENCIA EM SUAS NOVELAS</a:t>
            </a:r>
            <a:endParaRPr lang="pt-BR" sz="3200" b="1" dirty="0">
              <a:solidFill>
                <a:srgbClr val="FF0000"/>
              </a:solidFill>
              <a:effectLst>
                <a:outerShdw blurRad="38100" dist="38100" dir="2700000" algn="tl">
                  <a:srgbClr val="000000">
                    <a:alpha val="43137"/>
                  </a:srgbClr>
                </a:outerShdw>
              </a:effectLst>
              <a:latin typeface="Berlin Sans FB Demi" pitchFamily="34" charset="0"/>
            </a:endParaRPr>
          </a:p>
        </p:txBody>
      </p:sp>
      <p:sp>
        <p:nvSpPr>
          <p:cNvPr id="10" name="Retângulo 9"/>
          <p:cNvSpPr/>
          <p:nvPr/>
        </p:nvSpPr>
        <p:spPr>
          <a:xfrm>
            <a:off x="3571868" y="1714488"/>
            <a:ext cx="5286412" cy="50006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smtClean="0">
                <a:solidFill>
                  <a:srgbClr val="FF0000"/>
                </a:solidFill>
                <a:effectLst>
                  <a:outerShdw blurRad="38100" dist="38100" dir="2700000" algn="tl">
                    <a:srgbClr val="000000">
                      <a:alpha val="43137"/>
                    </a:srgbClr>
                  </a:outerShdw>
                </a:effectLst>
              </a:rPr>
              <a:t>Rede Globo sacrifica 6 crianças por novela</a:t>
            </a:r>
            <a:r>
              <a:rPr lang="pt-BR" sz="2400" b="1" dirty="0" smtClean="0">
                <a:solidFill>
                  <a:schemeClr val="tx1"/>
                </a:solidFill>
                <a:effectLst>
                  <a:outerShdw blurRad="38100" dist="38100" dir="2700000" algn="tl">
                    <a:srgbClr val="000000">
                      <a:alpha val="43137"/>
                    </a:srgbClr>
                  </a:outerShdw>
                </a:effectLst>
              </a:rPr>
              <a:t>.  Essa foi a afirmação do ex-pai de santo e agora pastor Aldo Nascimento.  Temido em Pernambuco, conhecido como menininho do inferno, desde cedo Aldo havia sido preparado para ser um grande bruxo, em seu testemunho afirma que fez rituais satânicos para  a Rede Globo, consagrando novelas e desenhos antes de irem ao ar.  Segundo ele, no sub-solo da emissora à um local onde é praticado rituais satânicos antes de qualquer programação ir ao ar.</a:t>
            </a:r>
            <a:endParaRPr lang="pt-BR" sz="2400" b="1" dirty="0">
              <a:solidFill>
                <a:schemeClr val="tx1"/>
              </a:solidFill>
              <a:effectLst>
                <a:outerShdw blurRad="38100" dist="38100" dir="2700000" algn="tl">
                  <a:srgbClr val="000000">
                    <a:alpha val="43137"/>
                  </a:srgbClr>
                </a:outerShdw>
              </a:effectLst>
            </a:endParaRPr>
          </a:p>
        </p:txBody>
      </p:sp>
      <p:pic>
        <p:nvPicPr>
          <p:cNvPr id="5127" name="Picture 7" descr="E:\estudo - EUA na profecia\imageshjk.jpg"/>
          <p:cNvPicPr>
            <a:picLocks noChangeAspect="1" noChangeArrowheads="1"/>
          </p:cNvPicPr>
          <p:nvPr/>
        </p:nvPicPr>
        <p:blipFill>
          <a:blip r:embed="rId4"/>
          <a:srcRect/>
          <a:stretch>
            <a:fillRect/>
          </a:stretch>
        </p:blipFill>
        <p:spPr bwMode="auto">
          <a:xfrm>
            <a:off x="214282" y="4000504"/>
            <a:ext cx="3071834" cy="2500330"/>
          </a:xfrm>
          <a:prstGeom prst="rect">
            <a:avLst/>
          </a:prstGeom>
          <a:noFill/>
          <a:ln w="76200">
            <a:solidFill>
              <a:schemeClr val="bg1"/>
            </a:solidFill>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 name="Picture 6" descr="E:\estudo - EUA na profecia\untitledaza.png"/>
          <p:cNvPicPr>
            <a:picLocks noChangeAspect="1" noChangeArrowheads="1"/>
          </p:cNvPicPr>
          <p:nvPr/>
        </p:nvPicPr>
        <p:blipFill>
          <a:blip r:embed="rId2"/>
          <a:srcRect/>
          <a:stretch>
            <a:fillRect/>
          </a:stretch>
        </p:blipFill>
        <p:spPr bwMode="auto">
          <a:xfrm>
            <a:off x="285720" y="4000504"/>
            <a:ext cx="2428892" cy="2571768"/>
          </a:xfrm>
          <a:prstGeom prst="rect">
            <a:avLst/>
          </a:prstGeom>
          <a:noFill/>
          <a:ln w="76200">
            <a:solidFill>
              <a:schemeClr val="bg1"/>
            </a:solidFill>
          </a:ln>
        </p:spPr>
      </p:pic>
      <p:pic>
        <p:nvPicPr>
          <p:cNvPr id="4" name="Picture 3" descr="E:\estudo - EUA na profecia\untitledRenato Aragão.png"/>
          <p:cNvPicPr>
            <a:picLocks noChangeAspect="1" noChangeArrowheads="1"/>
          </p:cNvPicPr>
          <p:nvPr/>
        </p:nvPicPr>
        <p:blipFill>
          <a:blip r:embed="rId3"/>
          <a:srcRect/>
          <a:stretch>
            <a:fillRect/>
          </a:stretch>
        </p:blipFill>
        <p:spPr bwMode="auto">
          <a:xfrm>
            <a:off x="4714876" y="4143380"/>
            <a:ext cx="1895471" cy="2286016"/>
          </a:xfrm>
          <a:prstGeom prst="rect">
            <a:avLst/>
          </a:prstGeom>
          <a:noFill/>
          <a:ln w="76200">
            <a:solidFill>
              <a:schemeClr val="bg1"/>
            </a:solidFill>
          </a:ln>
        </p:spPr>
      </p:pic>
      <p:pic>
        <p:nvPicPr>
          <p:cNvPr id="6" name="Picture 4" descr="E:\estudo - EUA na profecia\untitledHe-Man.png"/>
          <p:cNvPicPr>
            <a:picLocks noChangeAspect="1" noChangeArrowheads="1"/>
          </p:cNvPicPr>
          <p:nvPr/>
        </p:nvPicPr>
        <p:blipFill>
          <a:blip r:embed="rId4"/>
          <a:srcRect/>
          <a:stretch>
            <a:fillRect/>
          </a:stretch>
        </p:blipFill>
        <p:spPr bwMode="auto">
          <a:xfrm>
            <a:off x="6858016" y="4286256"/>
            <a:ext cx="2038347" cy="2000264"/>
          </a:xfrm>
          <a:prstGeom prst="rect">
            <a:avLst/>
          </a:prstGeom>
          <a:noFill/>
          <a:ln w="76200">
            <a:solidFill>
              <a:schemeClr val="bg1"/>
            </a:solidFill>
          </a:ln>
        </p:spPr>
      </p:pic>
      <p:sp>
        <p:nvSpPr>
          <p:cNvPr id="7" name="Retângulo 6"/>
          <p:cNvSpPr/>
          <p:nvPr/>
        </p:nvSpPr>
        <p:spPr>
          <a:xfrm>
            <a:off x="214282" y="142852"/>
            <a:ext cx="8643998" cy="364333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smtClean="0">
                <a:solidFill>
                  <a:schemeClr val="tx1"/>
                </a:solidFill>
                <a:effectLst>
                  <a:outerShdw blurRad="38100" dist="38100" dir="2700000" algn="tl">
                    <a:srgbClr val="000000">
                      <a:alpha val="43137"/>
                    </a:srgbClr>
                  </a:outerShdw>
                </a:effectLst>
              </a:rPr>
              <a:t>Aldo disse também que para cada novela são sacrificadas 6 crianças para que tenham sucesso e audiência, e ainda descreveu como faziam o ritual: amaravam a criança em cima de uma mesa e com um punhal travava o coração, retiravam todo o sangue e em seguida desossava e queimava.  Ressaltou que a maioria das crianças que somem e têm as fotos nos cartazes de desaparecidos são vitimas dessa pratica.  Durante o vídeo, o ex-pai de santo Aldo faz diversas denúncias contra Renato Aragão (Didi), Xuxa, e o desenho animado He-Man, entre outros.  Se você é um noveleiro ou noveleira, também é culpado(a), se isso o que foi afirmado for verdade cada vez que você assiste uma novela esta matando aquelas crianças, quanto mais audiência você lhes der, mais crianças irão morrer inocentemente.  Você pode assistir o testemunho do pastor Aldo na íntegra através do </a:t>
            </a:r>
            <a:r>
              <a:rPr lang="pt-BR" sz="2000" b="1" dirty="0" err="1" smtClean="0">
                <a:solidFill>
                  <a:schemeClr val="tx1"/>
                </a:solidFill>
                <a:effectLst>
                  <a:outerShdw blurRad="38100" dist="38100" dir="2700000" algn="tl">
                    <a:srgbClr val="000000">
                      <a:alpha val="43137"/>
                    </a:srgbClr>
                  </a:outerShdw>
                </a:effectLst>
              </a:rPr>
              <a:t>YouTube</a:t>
            </a:r>
            <a:r>
              <a:rPr lang="pt-BR" sz="2000" b="1" dirty="0" smtClean="0">
                <a:solidFill>
                  <a:schemeClr val="tx1"/>
                </a:solidFill>
                <a:effectLst>
                  <a:outerShdw blurRad="38100" dist="38100" dir="2700000" algn="tl">
                    <a:srgbClr val="000000">
                      <a:alpha val="43137"/>
                    </a:srgbClr>
                  </a:outerShdw>
                </a:effectLst>
              </a:rPr>
              <a:t>.</a:t>
            </a:r>
            <a:endParaRPr lang="pt-BR" sz="2000" b="1" dirty="0">
              <a:solidFill>
                <a:schemeClr val="tx1"/>
              </a:solidFill>
              <a:effectLst>
                <a:outerShdw blurRad="38100" dist="38100" dir="2700000" algn="tl">
                  <a:srgbClr val="000000">
                    <a:alpha val="43137"/>
                  </a:srgbClr>
                </a:outerShdw>
              </a:effectLst>
            </a:endParaRPr>
          </a:p>
        </p:txBody>
      </p:sp>
      <p:pic>
        <p:nvPicPr>
          <p:cNvPr id="3074" name="Picture 2" descr="E:\estudo - EUA na profecia\untitleddfgbn.png"/>
          <p:cNvPicPr>
            <a:picLocks noChangeAspect="1" noChangeArrowheads="1"/>
          </p:cNvPicPr>
          <p:nvPr/>
        </p:nvPicPr>
        <p:blipFill>
          <a:blip r:embed="rId5"/>
          <a:srcRect/>
          <a:stretch>
            <a:fillRect/>
          </a:stretch>
        </p:blipFill>
        <p:spPr bwMode="auto">
          <a:xfrm>
            <a:off x="3000364" y="4143380"/>
            <a:ext cx="1500198" cy="2286016"/>
          </a:xfrm>
          <a:prstGeom prst="rect">
            <a:avLst/>
          </a:prstGeom>
          <a:noFill/>
          <a:ln w="76200">
            <a:solidFill>
              <a:schemeClr val="bg1"/>
            </a:solidFill>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026" name="Picture 2" descr="E:\estudo - EUA na profecia\premio profissionais do ano.jpg"/>
          <p:cNvPicPr>
            <a:picLocks noChangeAspect="1" noChangeArrowheads="1"/>
          </p:cNvPicPr>
          <p:nvPr/>
        </p:nvPicPr>
        <p:blipFill>
          <a:blip r:embed="rId2"/>
          <a:srcRect/>
          <a:stretch>
            <a:fillRect/>
          </a:stretch>
        </p:blipFill>
        <p:spPr bwMode="auto">
          <a:xfrm>
            <a:off x="0" y="1000108"/>
            <a:ext cx="9144000" cy="5857892"/>
          </a:xfrm>
          <a:prstGeom prst="rect">
            <a:avLst/>
          </a:prstGeom>
          <a:noFill/>
        </p:spPr>
      </p:pic>
      <p:sp>
        <p:nvSpPr>
          <p:cNvPr id="4" name="Retângulo 3"/>
          <p:cNvSpPr/>
          <p:nvPr/>
        </p:nvSpPr>
        <p:spPr>
          <a:xfrm>
            <a:off x="0" y="0"/>
            <a:ext cx="9144000" cy="13572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smtClean="0">
                <a:solidFill>
                  <a:srgbClr val="FF0000"/>
                </a:solidFill>
                <a:effectLst>
                  <a:outerShdw blurRad="38100" dist="38100" dir="2700000" algn="tl">
                    <a:srgbClr val="000000">
                      <a:alpha val="43137"/>
                    </a:srgbClr>
                  </a:outerShdw>
                </a:effectLst>
              </a:rPr>
              <a:t>REDE GLOBO E O OLHO DE HÓRUS: </a:t>
            </a:r>
            <a:r>
              <a:rPr lang="pt-BR" sz="2000" b="1" dirty="0" smtClean="0">
                <a:solidFill>
                  <a:schemeClr val="tx1"/>
                </a:solidFill>
                <a:effectLst>
                  <a:outerShdw blurRad="38100" dist="38100" dir="2700000" algn="tl">
                    <a:srgbClr val="000000">
                      <a:alpha val="43137"/>
                    </a:srgbClr>
                  </a:outerShdw>
                </a:effectLst>
              </a:rPr>
              <a:t>Egito foi o tema da 36º premiação dos Profissionais do Ano da Rede Globo (julho de 2014).  O cenário foi todo decorado com imagens que remetem ao Egito, </a:t>
            </a:r>
            <a:r>
              <a:rPr lang="pt-BR" sz="2000" b="1" dirty="0" smtClean="0">
                <a:solidFill>
                  <a:srgbClr val="FF0000"/>
                </a:solidFill>
                <a:effectLst>
                  <a:outerShdw blurRad="38100" dist="38100" dir="2700000" algn="tl">
                    <a:srgbClr val="000000">
                      <a:alpha val="43137"/>
                    </a:srgbClr>
                  </a:outerShdw>
                </a:effectLst>
              </a:rPr>
              <a:t>mas o Olho de </a:t>
            </a:r>
            <a:r>
              <a:rPr lang="pt-BR" sz="2000" b="1" dirty="0" err="1" smtClean="0">
                <a:solidFill>
                  <a:srgbClr val="FF0000"/>
                </a:solidFill>
                <a:effectLst>
                  <a:outerShdw blurRad="38100" dist="38100" dir="2700000" algn="tl">
                    <a:srgbClr val="000000">
                      <a:alpha val="43137"/>
                    </a:srgbClr>
                  </a:outerShdw>
                </a:effectLst>
              </a:rPr>
              <a:t>Hórus</a:t>
            </a:r>
            <a:r>
              <a:rPr lang="pt-BR" sz="2000" b="1" dirty="0" smtClean="0">
                <a:solidFill>
                  <a:srgbClr val="FF0000"/>
                </a:solidFill>
                <a:effectLst>
                  <a:outerShdw blurRad="38100" dist="38100" dir="2700000" algn="tl">
                    <a:srgbClr val="000000">
                      <a:alpha val="43137"/>
                    </a:srgbClr>
                  </a:outerShdw>
                </a:effectLst>
              </a:rPr>
              <a:t>, o símbolo mais importante das sociedades secretas</a:t>
            </a:r>
            <a:r>
              <a:rPr lang="pt-BR" sz="2000" b="1" dirty="0" smtClean="0">
                <a:solidFill>
                  <a:schemeClr val="tx1"/>
                </a:solidFill>
                <a:effectLst>
                  <a:outerShdw blurRad="38100" dist="38100" dir="2700000" algn="tl">
                    <a:srgbClr val="000000">
                      <a:alpha val="43137"/>
                    </a:srgbClr>
                  </a:outerShdw>
                </a:effectLst>
              </a:rPr>
              <a:t>, foi usado como o púlpito, em grande destaque. </a:t>
            </a:r>
            <a:endParaRPr lang="pt-BR" sz="2000" b="1" dirty="0">
              <a:solidFill>
                <a:schemeClr val="tx1"/>
              </a:solidFill>
              <a:effectLst>
                <a:outerShdw blurRad="38100" dist="38100" dir="2700000" algn="tl">
                  <a:srgbClr val="000000">
                    <a:alpha val="43137"/>
                  </a:srgbClr>
                </a:outerShdw>
              </a:effectLst>
            </a:endParaRPr>
          </a:p>
        </p:txBody>
      </p:sp>
      <p:sp>
        <p:nvSpPr>
          <p:cNvPr id="5" name="Seta para a direita 4"/>
          <p:cNvSpPr/>
          <p:nvPr/>
        </p:nvSpPr>
        <p:spPr>
          <a:xfrm rot="10800000">
            <a:off x="4286248" y="4214818"/>
            <a:ext cx="1428760" cy="55607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 name="Picture 7" descr="horus_1"/>
          <p:cNvPicPr>
            <a:picLocks noChangeAspect="1" noChangeArrowheads="1"/>
          </p:cNvPicPr>
          <p:nvPr/>
        </p:nvPicPr>
        <p:blipFill>
          <a:blip r:embed="rId2"/>
          <a:srcRect/>
          <a:stretch>
            <a:fillRect/>
          </a:stretch>
        </p:blipFill>
        <p:spPr bwMode="auto">
          <a:xfrm>
            <a:off x="5072066" y="214290"/>
            <a:ext cx="3810000" cy="2686050"/>
          </a:xfrm>
          <a:prstGeom prst="rect">
            <a:avLst/>
          </a:prstGeom>
          <a:noFill/>
          <a:ln w="76200">
            <a:solidFill>
              <a:srgbClr val="FF0000"/>
            </a:solidFill>
          </a:ln>
        </p:spPr>
      </p:pic>
      <p:pic>
        <p:nvPicPr>
          <p:cNvPr id="4" name="Picture 8" descr="illuminati(2)"/>
          <p:cNvPicPr>
            <a:picLocks noChangeAspect="1" noChangeArrowheads="1"/>
          </p:cNvPicPr>
          <p:nvPr/>
        </p:nvPicPr>
        <p:blipFill>
          <a:blip r:embed="rId3"/>
          <a:srcRect/>
          <a:stretch>
            <a:fillRect/>
          </a:stretch>
        </p:blipFill>
        <p:spPr bwMode="auto">
          <a:xfrm>
            <a:off x="5500694" y="3143248"/>
            <a:ext cx="3071834" cy="3429000"/>
          </a:xfrm>
          <a:prstGeom prst="rect">
            <a:avLst/>
          </a:prstGeom>
          <a:noFill/>
          <a:ln w="76200">
            <a:solidFill>
              <a:srgbClr val="FF0000"/>
            </a:solidFill>
          </a:ln>
        </p:spPr>
      </p:pic>
      <p:sp>
        <p:nvSpPr>
          <p:cNvPr id="5" name="Retângulo 4"/>
          <p:cNvSpPr/>
          <p:nvPr/>
        </p:nvSpPr>
        <p:spPr>
          <a:xfrm>
            <a:off x="214282" y="285728"/>
            <a:ext cx="4572032" cy="1143008"/>
          </a:xfrm>
          <a:prstGeom prst="rect">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smtClean="0">
                <a:solidFill>
                  <a:srgbClr val="FF0000"/>
                </a:solidFill>
                <a:effectLst>
                  <a:outerShdw blurRad="38100" dist="38100" dir="2700000" algn="tl">
                    <a:srgbClr val="000000">
                      <a:alpha val="43137"/>
                    </a:srgbClr>
                  </a:outerShdw>
                </a:effectLst>
              </a:rPr>
              <a:t>O “OLHO QUE TUDO VÊ”</a:t>
            </a:r>
          </a:p>
          <a:p>
            <a:pPr algn="ctr"/>
            <a:r>
              <a:rPr lang="pt-BR" sz="2400" b="1" dirty="0" smtClean="0">
                <a:solidFill>
                  <a:srgbClr val="FF0000"/>
                </a:solidFill>
                <a:effectLst>
                  <a:outerShdw blurRad="38100" dist="38100" dir="2700000" algn="tl">
                    <a:srgbClr val="000000">
                      <a:alpha val="43137"/>
                    </a:srgbClr>
                  </a:outerShdw>
                </a:effectLst>
              </a:rPr>
              <a:t>OLHO DE HÓRUS</a:t>
            </a:r>
            <a:endParaRPr lang="pt-BR" sz="2400" b="1" dirty="0">
              <a:solidFill>
                <a:srgbClr val="FF0000"/>
              </a:solidFill>
              <a:effectLst>
                <a:outerShdw blurRad="38100" dist="38100" dir="2700000" algn="tl">
                  <a:srgbClr val="000000">
                    <a:alpha val="43137"/>
                  </a:srgbClr>
                </a:outerShdw>
              </a:effectLst>
            </a:endParaRPr>
          </a:p>
        </p:txBody>
      </p:sp>
      <p:sp>
        <p:nvSpPr>
          <p:cNvPr id="6" name="Retângulo 5"/>
          <p:cNvSpPr/>
          <p:nvPr/>
        </p:nvSpPr>
        <p:spPr>
          <a:xfrm>
            <a:off x="214282" y="1714488"/>
            <a:ext cx="4572032" cy="4857784"/>
          </a:xfrm>
          <a:prstGeom prst="rect">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u="sng" dirty="0" smtClean="0">
                <a:solidFill>
                  <a:schemeClr val="tx1"/>
                </a:solidFill>
                <a:effectLst>
                  <a:outerShdw blurRad="38100" dist="38100" dir="2700000" algn="tl">
                    <a:srgbClr val="000000">
                      <a:alpha val="43137"/>
                    </a:srgbClr>
                  </a:outerShdw>
                </a:effectLst>
                <a:cs typeface="Arial" pitchFamily="34" charset="0"/>
              </a:rPr>
              <a:t>Olho  de  </a:t>
            </a:r>
            <a:r>
              <a:rPr lang="pt-BR" sz="2000" b="1" u="sng" dirty="0" err="1" smtClean="0">
                <a:solidFill>
                  <a:schemeClr val="tx1"/>
                </a:solidFill>
                <a:effectLst>
                  <a:outerShdw blurRad="38100" dist="38100" dir="2700000" algn="tl">
                    <a:srgbClr val="000000">
                      <a:alpha val="43137"/>
                    </a:srgbClr>
                  </a:outerShdw>
                </a:effectLst>
                <a:cs typeface="Arial" pitchFamily="34" charset="0"/>
              </a:rPr>
              <a:t>Hórus</a:t>
            </a:r>
            <a:r>
              <a:rPr lang="pt-BR" sz="2000" b="1" u="sng" dirty="0" smtClean="0">
                <a:solidFill>
                  <a:schemeClr val="tx1"/>
                </a:solidFill>
                <a:effectLst>
                  <a:outerShdw blurRad="38100" dist="38100" dir="2700000" algn="tl">
                    <a:srgbClr val="000000">
                      <a:alpha val="43137"/>
                    </a:srgbClr>
                  </a:outerShdw>
                </a:effectLst>
                <a:cs typeface="Arial" pitchFamily="34" charset="0"/>
              </a:rPr>
              <a:t>:</a:t>
            </a:r>
            <a:r>
              <a:rPr lang="pt-BR" sz="2000" b="1" dirty="0" smtClean="0">
                <a:solidFill>
                  <a:schemeClr val="tx1"/>
                </a:solidFill>
                <a:effectLst>
                  <a:outerShdw blurRad="38100" dist="38100" dir="2700000" algn="tl">
                    <a:srgbClr val="000000">
                      <a:alpha val="43137"/>
                    </a:srgbClr>
                  </a:outerShdw>
                </a:effectLst>
                <a:cs typeface="Arial" pitchFamily="34" charset="0"/>
              </a:rPr>
              <a:t>   usado   em   roupas  e  outros  meios,  simboliza  o olho de </a:t>
            </a:r>
          </a:p>
          <a:p>
            <a:pPr algn="ctr"/>
            <a:r>
              <a:rPr lang="pt-BR" sz="2000" b="1" dirty="0" smtClean="0">
                <a:solidFill>
                  <a:schemeClr val="tx1"/>
                </a:solidFill>
                <a:effectLst>
                  <a:outerShdw blurRad="38100" dist="38100" dir="2700000" algn="tl">
                    <a:srgbClr val="000000">
                      <a:alpha val="43137"/>
                    </a:srgbClr>
                  </a:outerShdw>
                </a:effectLst>
                <a:cs typeface="Arial" pitchFamily="34" charset="0"/>
              </a:rPr>
              <a:t>Satanás  vendo tudo e chorando por aqueles que estão fora do seu alcance –</a:t>
            </a:r>
          </a:p>
          <a:p>
            <a:pPr algn="ctr"/>
            <a:r>
              <a:rPr lang="pt-BR" sz="2000" b="1" dirty="0" smtClean="0">
                <a:solidFill>
                  <a:schemeClr val="tx1"/>
                </a:solidFill>
                <a:effectLst>
                  <a:outerShdw blurRad="38100" dist="38100" dir="2700000" algn="tl">
                    <a:srgbClr val="000000">
                      <a:alpha val="43137"/>
                    </a:srgbClr>
                  </a:outerShdw>
                </a:effectLst>
                <a:cs typeface="Arial" pitchFamily="34" charset="0"/>
              </a:rPr>
              <a:t>judeus  e  cristãos principalmente (Atos 13:10 e Rom. 16:20).  Olho de </a:t>
            </a:r>
            <a:r>
              <a:rPr lang="pt-BR" sz="2000" b="1" dirty="0" err="1" smtClean="0">
                <a:solidFill>
                  <a:schemeClr val="tx1"/>
                </a:solidFill>
                <a:effectLst>
                  <a:outerShdw blurRad="38100" dist="38100" dir="2700000" algn="tl">
                    <a:srgbClr val="000000">
                      <a:alpha val="43137"/>
                    </a:srgbClr>
                  </a:outerShdw>
                </a:effectLst>
                <a:cs typeface="Arial" pitchFamily="34" charset="0"/>
              </a:rPr>
              <a:t>Hórus</a:t>
            </a:r>
            <a:endParaRPr lang="pt-BR" sz="2000" b="1" dirty="0" smtClean="0">
              <a:solidFill>
                <a:schemeClr val="tx1"/>
              </a:solidFill>
              <a:effectLst>
                <a:outerShdw blurRad="38100" dist="38100" dir="2700000" algn="tl">
                  <a:srgbClr val="000000">
                    <a:alpha val="43137"/>
                  </a:srgbClr>
                </a:outerShdw>
              </a:effectLst>
              <a:cs typeface="Arial" pitchFamily="34" charset="0"/>
            </a:endParaRPr>
          </a:p>
          <a:p>
            <a:pPr algn="ctr"/>
            <a:r>
              <a:rPr lang="pt-BR" sz="2000" b="1" dirty="0" smtClean="0">
                <a:solidFill>
                  <a:schemeClr val="tx1"/>
                </a:solidFill>
                <a:effectLst>
                  <a:outerShdw blurRad="38100" dist="38100" dir="2700000" algn="tl">
                    <a:srgbClr val="000000">
                      <a:alpha val="43137"/>
                    </a:srgbClr>
                  </a:outerShdw>
                </a:effectLst>
                <a:cs typeface="Arial" pitchFamily="34" charset="0"/>
              </a:rPr>
              <a:t>é  um  símbolo,  proveniente  do  Egito Antigo, que representa a proteção e o</a:t>
            </a:r>
          </a:p>
          <a:p>
            <a:pPr algn="ctr"/>
            <a:r>
              <a:rPr lang="pt-BR" sz="2000" b="1" dirty="0" smtClean="0">
                <a:solidFill>
                  <a:schemeClr val="tx1"/>
                </a:solidFill>
                <a:effectLst>
                  <a:outerShdw blurRad="38100" dist="38100" dir="2700000" algn="tl">
                    <a:srgbClr val="000000">
                      <a:alpha val="43137"/>
                    </a:srgbClr>
                  </a:outerShdw>
                </a:effectLst>
                <a:cs typeface="Arial" pitchFamily="34" charset="0"/>
              </a:rPr>
              <a:t>poder, relacionado com </a:t>
            </a:r>
            <a:r>
              <a:rPr lang="pt-BR" sz="2000" b="1" dirty="0" err="1" smtClean="0">
                <a:solidFill>
                  <a:schemeClr val="tx1"/>
                </a:solidFill>
                <a:effectLst>
                  <a:outerShdw blurRad="38100" dist="38100" dir="2700000" algn="tl">
                    <a:srgbClr val="000000">
                      <a:alpha val="43137"/>
                    </a:srgbClr>
                  </a:outerShdw>
                </a:effectLst>
                <a:cs typeface="Arial" pitchFamily="34" charset="0"/>
              </a:rPr>
              <a:t>Hórus</a:t>
            </a:r>
            <a:r>
              <a:rPr lang="pt-BR" sz="2000" b="1" dirty="0" smtClean="0">
                <a:solidFill>
                  <a:schemeClr val="tx1"/>
                </a:solidFill>
                <a:effectLst>
                  <a:outerShdw blurRad="38100" dist="38100" dir="2700000" algn="tl">
                    <a:srgbClr val="000000">
                      <a:alpha val="43137"/>
                    </a:srgbClr>
                  </a:outerShdw>
                </a:effectLst>
                <a:cs typeface="Arial" pitchFamily="34" charset="0"/>
              </a:rPr>
              <a:t>, deus egípcio do céu e filho de Osíris e Ísis.</a:t>
            </a:r>
            <a:endParaRPr lang="pt-BR" sz="2000" b="1" u="sng" dirty="0">
              <a:solidFill>
                <a:schemeClr val="tx1"/>
              </a:solidFill>
              <a:effectLst>
                <a:outerShdw blurRad="38100" dist="38100" dir="2700000" algn="tl">
                  <a:srgbClr val="000000">
                    <a:alpha val="43137"/>
                  </a:srgbClr>
                </a:outerShdw>
              </a:effectLst>
              <a:cs typeface="Arial"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2"/>
          <p:cNvSpPr/>
          <p:nvPr/>
        </p:nvSpPr>
        <p:spPr>
          <a:xfrm>
            <a:off x="142844" y="142852"/>
            <a:ext cx="8858312" cy="657229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4098" name="Picture 2" descr="C:\Documents and Settings\Machado\Meus documentos\Apostasia generalizda na IASD\estudo - Jesus é Filho de Deus\VERDADES SOBRE IASD\2036118.png"/>
          <p:cNvPicPr>
            <a:picLocks noChangeAspect="1" noChangeArrowheads="1"/>
          </p:cNvPicPr>
          <p:nvPr/>
        </p:nvPicPr>
        <p:blipFill>
          <a:blip r:embed="rId2"/>
          <a:srcRect/>
          <a:stretch>
            <a:fillRect/>
          </a:stretch>
        </p:blipFill>
        <p:spPr bwMode="auto">
          <a:xfrm>
            <a:off x="428596" y="785794"/>
            <a:ext cx="2214578" cy="1714513"/>
          </a:xfrm>
          <a:prstGeom prst="rect">
            <a:avLst/>
          </a:prstGeom>
          <a:noFill/>
        </p:spPr>
      </p:pic>
      <p:sp>
        <p:nvSpPr>
          <p:cNvPr id="5" name="CaixaDeTexto 4"/>
          <p:cNvSpPr txBox="1"/>
          <p:nvPr/>
        </p:nvSpPr>
        <p:spPr>
          <a:xfrm>
            <a:off x="357158" y="285728"/>
            <a:ext cx="8369022" cy="707886"/>
          </a:xfrm>
          <a:prstGeom prst="rect">
            <a:avLst/>
          </a:prstGeom>
          <a:noFill/>
        </p:spPr>
        <p:txBody>
          <a:bodyPr wrap="none" rtlCol="0">
            <a:spAutoFit/>
          </a:bodyPr>
          <a:lstStyle/>
          <a:p>
            <a:r>
              <a:rPr lang="pt-BR" sz="2000" b="1" dirty="0" smtClean="0">
                <a:effectLst>
                  <a:outerShdw blurRad="38100" dist="38100" dir="2700000" algn="tl">
                    <a:srgbClr val="000000">
                      <a:alpha val="43137"/>
                    </a:srgbClr>
                  </a:outerShdw>
                </a:effectLst>
              </a:rPr>
              <a:t>Abaixo, alguns exemplos de logos que utilizam símbolos ocultos relacionados</a:t>
            </a:r>
          </a:p>
          <a:p>
            <a:r>
              <a:rPr lang="pt-BR" sz="2000" b="1" dirty="0" smtClean="0">
                <a:effectLst>
                  <a:outerShdw blurRad="38100" dist="38100" dir="2700000" algn="tl">
                    <a:srgbClr val="000000">
                      <a:alpha val="43137"/>
                    </a:srgbClr>
                  </a:outerShdw>
                </a:effectLst>
              </a:rPr>
              <a:t>ao “Olho”:</a:t>
            </a:r>
            <a:endParaRPr lang="pt-BR" sz="2000" b="1" dirty="0">
              <a:effectLst>
                <a:outerShdw blurRad="38100" dist="38100" dir="2700000" algn="tl">
                  <a:srgbClr val="000000">
                    <a:alpha val="43137"/>
                  </a:srgbClr>
                </a:outerShdw>
              </a:effectLst>
            </a:endParaRPr>
          </a:p>
        </p:txBody>
      </p:sp>
      <p:pic>
        <p:nvPicPr>
          <p:cNvPr id="4099" name="Picture 3" descr="C:\Documents and Settings\Machado\Meus documentos\Apostasia generalizda na IASD\estudo - Jesus é Filho de Deus\VERDADES SOBRE IASD\715981.png"/>
          <p:cNvPicPr>
            <a:picLocks noChangeAspect="1" noChangeArrowheads="1"/>
          </p:cNvPicPr>
          <p:nvPr/>
        </p:nvPicPr>
        <p:blipFill>
          <a:blip r:embed="rId3"/>
          <a:srcRect/>
          <a:stretch>
            <a:fillRect/>
          </a:stretch>
        </p:blipFill>
        <p:spPr bwMode="auto">
          <a:xfrm>
            <a:off x="7072330" y="857232"/>
            <a:ext cx="1476377" cy="1547814"/>
          </a:xfrm>
          <a:prstGeom prst="rect">
            <a:avLst/>
          </a:prstGeom>
          <a:noFill/>
        </p:spPr>
      </p:pic>
      <p:pic>
        <p:nvPicPr>
          <p:cNvPr id="4100" name="Picture 4" descr="C:\Documents and Settings\Machado\Meus documentos\Apostasia generalizda na IASD\estudo - Jesus é Filho de Deus\VERDADES SOBRE IASD\812204.jpg"/>
          <p:cNvPicPr>
            <a:picLocks noChangeAspect="1" noChangeArrowheads="1"/>
          </p:cNvPicPr>
          <p:nvPr/>
        </p:nvPicPr>
        <p:blipFill>
          <a:blip r:embed="rId4"/>
          <a:srcRect/>
          <a:stretch>
            <a:fillRect/>
          </a:stretch>
        </p:blipFill>
        <p:spPr bwMode="auto">
          <a:xfrm>
            <a:off x="2714612" y="857232"/>
            <a:ext cx="1724025" cy="1438275"/>
          </a:xfrm>
          <a:prstGeom prst="rect">
            <a:avLst/>
          </a:prstGeom>
          <a:noFill/>
        </p:spPr>
      </p:pic>
      <p:pic>
        <p:nvPicPr>
          <p:cNvPr id="4101" name="Picture 5" descr="C:\Documents and Settings\Machado\Meus documentos\Apostasia generalizda na IASD\estudo - Jesus é Filho de Deus\VERDADES SOBRE IASD\1161691.jpg"/>
          <p:cNvPicPr>
            <a:picLocks noChangeAspect="1" noChangeArrowheads="1"/>
          </p:cNvPicPr>
          <p:nvPr/>
        </p:nvPicPr>
        <p:blipFill>
          <a:blip r:embed="rId5"/>
          <a:srcRect/>
          <a:stretch>
            <a:fillRect/>
          </a:stretch>
        </p:blipFill>
        <p:spPr bwMode="auto">
          <a:xfrm>
            <a:off x="4429124" y="857232"/>
            <a:ext cx="2198694" cy="1595442"/>
          </a:xfrm>
          <a:prstGeom prst="rect">
            <a:avLst/>
          </a:prstGeom>
          <a:noFill/>
        </p:spPr>
      </p:pic>
      <p:pic>
        <p:nvPicPr>
          <p:cNvPr id="4102" name="Picture 6" descr="C:\Documents and Settings\Machado\Meus documentos\Apostasia generalizda na IASD\estudo - Jesus é Filho de Deus\VERDADES SOBRE IASD\1260133.jpg"/>
          <p:cNvPicPr>
            <a:picLocks noChangeAspect="1" noChangeArrowheads="1"/>
          </p:cNvPicPr>
          <p:nvPr/>
        </p:nvPicPr>
        <p:blipFill>
          <a:blip r:embed="rId6"/>
          <a:srcRect/>
          <a:stretch>
            <a:fillRect/>
          </a:stretch>
        </p:blipFill>
        <p:spPr bwMode="auto">
          <a:xfrm>
            <a:off x="571472" y="2786058"/>
            <a:ext cx="1614490" cy="1285884"/>
          </a:xfrm>
          <a:prstGeom prst="rect">
            <a:avLst/>
          </a:prstGeom>
          <a:noFill/>
        </p:spPr>
      </p:pic>
      <p:pic>
        <p:nvPicPr>
          <p:cNvPr id="4103" name="Picture 7" descr="C:\Documents and Settings\Machado\Meus documentos\Apostasia generalizda na IASD\estudo - Jesus é Filho de Deus\VERDADES SOBRE IASD\2395444AZSCDF.jpg"/>
          <p:cNvPicPr>
            <a:picLocks noChangeAspect="1" noChangeArrowheads="1"/>
          </p:cNvPicPr>
          <p:nvPr/>
        </p:nvPicPr>
        <p:blipFill>
          <a:blip r:embed="rId7"/>
          <a:srcRect/>
          <a:stretch>
            <a:fillRect/>
          </a:stretch>
        </p:blipFill>
        <p:spPr bwMode="auto">
          <a:xfrm>
            <a:off x="2357422" y="2357430"/>
            <a:ext cx="2071702" cy="2025654"/>
          </a:xfrm>
          <a:prstGeom prst="rect">
            <a:avLst/>
          </a:prstGeom>
          <a:noFill/>
        </p:spPr>
      </p:pic>
      <p:pic>
        <p:nvPicPr>
          <p:cNvPr id="4104" name="Picture 8" descr="C:\Documents and Settings\Machado\Meus documentos\Apostasia generalizda na IASD\estudo - Jesus é Filho de Deus\VERDADES SOBRE IASD\2592372.gif"/>
          <p:cNvPicPr>
            <a:picLocks noChangeAspect="1" noChangeArrowheads="1"/>
          </p:cNvPicPr>
          <p:nvPr/>
        </p:nvPicPr>
        <p:blipFill>
          <a:blip r:embed="rId8"/>
          <a:srcRect/>
          <a:stretch>
            <a:fillRect/>
          </a:stretch>
        </p:blipFill>
        <p:spPr bwMode="auto">
          <a:xfrm>
            <a:off x="4429124" y="2500306"/>
            <a:ext cx="2066923" cy="1428747"/>
          </a:xfrm>
          <a:prstGeom prst="rect">
            <a:avLst/>
          </a:prstGeom>
          <a:noFill/>
        </p:spPr>
      </p:pic>
      <p:pic>
        <p:nvPicPr>
          <p:cNvPr id="4105" name="Picture 9" descr="C:\Documents and Settings\Machado\Meus documentos\Apostasia generalizda na IASD\estudo - Jesus é Filho de Deus\VERDADES SOBRE IASD\2969095.jpg"/>
          <p:cNvPicPr>
            <a:picLocks noChangeAspect="1" noChangeArrowheads="1"/>
          </p:cNvPicPr>
          <p:nvPr/>
        </p:nvPicPr>
        <p:blipFill>
          <a:blip r:embed="rId9"/>
          <a:srcRect/>
          <a:stretch>
            <a:fillRect/>
          </a:stretch>
        </p:blipFill>
        <p:spPr bwMode="auto">
          <a:xfrm>
            <a:off x="6715140" y="2643182"/>
            <a:ext cx="1873250" cy="1801814"/>
          </a:xfrm>
          <a:prstGeom prst="rect">
            <a:avLst/>
          </a:prstGeom>
          <a:noFill/>
        </p:spPr>
      </p:pic>
      <p:pic>
        <p:nvPicPr>
          <p:cNvPr id="4106" name="Picture 10" descr="C:\Documents and Settings\Machado\Meus documentos\Apostasia generalizda na IASD\estudo - Jesus é Filho de Deus\VERDADES SOBRE IASD\6071658.jpg"/>
          <p:cNvPicPr>
            <a:picLocks noChangeAspect="1" noChangeArrowheads="1"/>
          </p:cNvPicPr>
          <p:nvPr/>
        </p:nvPicPr>
        <p:blipFill>
          <a:blip r:embed="rId10"/>
          <a:srcRect/>
          <a:stretch>
            <a:fillRect/>
          </a:stretch>
        </p:blipFill>
        <p:spPr bwMode="auto">
          <a:xfrm>
            <a:off x="357158" y="4714884"/>
            <a:ext cx="2857520" cy="1311272"/>
          </a:xfrm>
          <a:prstGeom prst="rect">
            <a:avLst/>
          </a:prstGeom>
          <a:noFill/>
        </p:spPr>
      </p:pic>
      <p:pic>
        <p:nvPicPr>
          <p:cNvPr id="4107" name="Picture 11" descr="C:\Documents and Settings\Machado\Meus documentos\Apostasia generalizda na IASD\estudo - Jesus é Filho de Deus\VERDADES SOBRE IASD\6192409.png"/>
          <p:cNvPicPr>
            <a:picLocks noChangeAspect="1" noChangeArrowheads="1"/>
          </p:cNvPicPr>
          <p:nvPr/>
        </p:nvPicPr>
        <p:blipFill>
          <a:blip r:embed="rId11"/>
          <a:srcRect/>
          <a:stretch>
            <a:fillRect/>
          </a:stretch>
        </p:blipFill>
        <p:spPr bwMode="auto">
          <a:xfrm>
            <a:off x="4357686" y="3786190"/>
            <a:ext cx="1857388" cy="1214446"/>
          </a:xfrm>
          <a:prstGeom prst="rect">
            <a:avLst/>
          </a:prstGeom>
          <a:noFill/>
        </p:spPr>
      </p:pic>
      <p:pic>
        <p:nvPicPr>
          <p:cNvPr id="4108" name="Picture 12" descr="C:\Documents and Settings\Machado\Meus documentos\Apostasia generalizda na IASD\estudo - Jesus é Filho de Deus\VERDADES SOBRE IASD\6469543.png"/>
          <p:cNvPicPr>
            <a:picLocks noChangeAspect="1" noChangeArrowheads="1"/>
          </p:cNvPicPr>
          <p:nvPr/>
        </p:nvPicPr>
        <p:blipFill>
          <a:blip r:embed="rId12"/>
          <a:srcRect/>
          <a:stretch>
            <a:fillRect/>
          </a:stretch>
        </p:blipFill>
        <p:spPr bwMode="auto">
          <a:xfrm>
            <a:off x="4214810" y="5143512"/>
            <a:ext cx="1476377" cy="1476377"/>
          </a:xfrm>
          <a:prstGeom prst="rect">
            <a:avLst/>
          </a:prstGeom>
          <a:noFill/>
        </p:spPr>
      </p:pic>
      <p:pic>
        <p:nvPicPr>
          <p:cNvPr id="4109" name="Picture 13" descr="C:\Documents and Settings\Machado\Meus documentos\Apostasia generalizda na IASD\estudo - Jesus é Filho de Deus\VERDADES SOBRE IASD\7599734.jpg"/>
          <p:cNvPicPr>
            <a:picLocks noChangeAspect="1" noChangeArrowheads="1"/>
          </p:cNvPicPr>
          <p:nvPr/>
        </p:nvPicPr>
        <p:blipFill>
          <a:blip r:embed="rId13"/>
          <a:srcRect/>
          <a:stretch>
            <a:fillRect/>
          </a:stretch>
        </p:blipFill>
        <p:spPr bwMode="auto">
          <a:xfrm>
            <a:off x="6858016" y="4786322"/>
            <a:ext cx="1773237" cy="1524000"/>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2"/>
          <p:cNvSpPr/>
          <p:nvPr/>
        </p:nvSpPr>
        <p:spPr>
          <a:xfrm>
            <a:off x="142844" y="142852"/>
            <a:ext cx="8858312" cy="65008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170" name="Picture 2" descr="C:\Documents and Settings\Machado\Meus documentos\Apostasia generalizda na IASD\estudo - Jesus é Filho de Deus\VERDADES SOBRE IASD\5895116.png"/>
          <p:cNvPicPr>
            <a:picLocks noChangeAspect="1" noChangeArrowheads="1"/>
          </p:cNvPicPr>
          <p:nvPr/>
        </p:nvPicPr>
        <p:blipFill>
          <a:blip r:embed="rId2"/>
          <a:srcRect/>
          <a:stretch>
            <a:fillRect/>
          </a:stretch>
        </p:blipFill>
        <p:spPr bwMode="auto">
          <a:xfrm>
            <a:off x="642910" y="928670"/>
            <a:ext cx="2071702" cy="2857520"/>
          </a:xfrm>
          <a:prstGeom prst="rect">
            <a:avLst/>
          </a:prstGeom>
          <a:noFill/>
        </p:spPr>
      </p:pic>
      <p:pic>
        <p:nvPicPr>
          <p:cNvPr id="7171" name="Picture 3" descr="C:\Documents and Settings\Machado\Meus documentos\Apostasia generalizda na IASD\estudo - Jesus é Filho de Deus\VERDADES SOBRE IASD\938190.png"/>
          <p:cNvPicPr>
            <a:picLocks noChangeAspect="1" noChangeArrowheads="1"/>
          </p:cNvPicPr>
          <p:nvPr/>
        </p:nvPicPr>
        <p:blipFill>
          <a:blip r:embed="rId3"/>
          <a:srcRect/>
          <a:stretch>
            <a:fillRect/>
          </a:stretch>
        </p:blipFill>
        <p:spPr bwMode="auto">
          <a:xfrm>
            <a:off x="3428992" y="1000108"/>
            <a:ext cx="2143140" cy="2928958"/>
          </a:xfrm>
          <a:prstGeom prst="rect">
            <a:avLst/>
          </a:prstGeom>
          <a:noFill/>
        </p:spPr>
      </p:pic>
      <p:sp>
        <p:nvSpPr>
          <p:cNvPr id="6" name="CaixaDeTexto 5"/>
          <p:cNvSpPr txBox="1"/>
          <p:nvPr/>
        </p:nvSpPr>
        <p:spPr>
          <a:xfrm>
            <a:off x="357158" y="214290"/>
            <a:ext cx="8358246" cy="461665"/>
          </a:xfrm>
          <a:prstGeom prst="rect">
            <a:avLst/>
          </a:prstGeom>
          <a:noFill/>
        </p:spPr>
        <p:txBody>
          <a:bodyPr wrap="square" rtlCol="0">
            <a:spAutoFit/>
          </a:bodyPr>
          <a:lstStyle/>
          <a:p>
            <a:pPr algn="ctr"/>
            <a:r>
              <a:rPr lang="pt-BR" sz="2400" b="1" dirty="0" smtClean="0">
                <a:effectLst>
                  <a:outerShdw blurRad="38100" dist="38100" dir="2700000" algn="tl">
                    <a:srgbClr val="000000">
                      <a:alpha val="43137"/>
                    </a:srgbClr>
                  </a:outerShdw>
                </a:effectLst>
              </a:rPr>
              <a:t>Abaixo vemos capas da revista IASD onde se destaca o “Olho”</a:t>
            </a:r>
            <a:endParaRPr lang="pt-BR" sz="2400" b="1" dirty="0">
              <a:effectLst>
                <a:outerShdw blurRad="38100" dist="38100" dir="2700000" algn="tl">
                  <a:srgbClr val="000000">
                    <a:alpha val="43137"/>
                  </a:srgbClr>
                </a:outerShdw>
              </a:effectLst>
            </a:endParaRPr>
          </a:p>
        </p:txBody>
      </p:sp>
      <p:pic>
        <p:nvPicPr>
          <p:cNvPr id="7" name="Picture 2" descr="C:\Documents and Settings\Machado\Meus documentos\Apostasia generalizda na IASD\estudo - Jesus é Filho de Deus\VERDADES SOBRE IASD\4223373.jpg"/>
          <p:cNvPicPr>
            <a:picLocks noChangeAspect="1" noChangeArrowheads="1"/>
          </p:cNvPicPr>
          <p:nvPr/>
        </p:nvPicPr>
        <p:blipFill>
          <a:blip r:embed="rId4"/>
          <a:srcRect/>
          <a:stretch>
            <a:fillRect/>
          </a:stretch>
        </p:blipFill>
        <p:spPr bwMode="auto">
          <a:xfrm>
            <a:off x="5929322" y="1500174"/>
            <a:ext cx="2857520" cy="4357718"/>
          </a:xfrm>
          <a:prstGeom prst="rect">
            <a:avLst/>
          </a:prstGeom>
          <a:noFill/>
        </p:spPr>
      </p:pic>
      <p:pic>
        <p:nvPicPr>
          <p:cNvPr id="8" name="Picture 3" descr="C:\Documents and Settings\Machado\Meus documentos\Apostasia generalizda na IASD\estudo - Jesus é Filho de Deus\VERDADES SOBRE IASD\5572182.jpg"/>
          <p:cNvPicPr>
            <a:picLocks noChangeAspect="1" noChangeArrowheads="1"/>
          </p:cNvPicPr>
          <p:nvPr/>
        </p:nvPicPr>
        <p:blipFill>
          <a:blip r:embed="rId5"/>
          <a:srcRect/>
          <a:stretch>
            <a:fillRect/>
          </a:stretch>
        </p:blipFill>
        <p:spPr bwMode="auto">
          <a:xfrm>
            <a:off x="1285852" y="4214818"/>
            <a:ext cx="1714512" cy="2214578"/>
          </a:xfrm>
          <a:prstGeom prst="rect">
            <a:avLst/>
          </a:prstGeom>
          <a:noFill/>
        </p:spPr>
      </p:pic>
      <p:pic>
        <p:nvPicPr>
          <p:cNvPr id="9" name="Picture 10" descr="8remedios">
            <a:hlinkClick r:id="rId6"/>
          </p:cNvPr>
          <p:cNvPicPr>
            <a:picLocks noChangeAspect="1" noChangeArrowheads="1"/>
          </p:cNvPicPr>
          <p:nvPr/>
        </p:nvPicPr>
        <p:blipFill>
          <a:blip r:embed="rId7"/>
          <a:srcRect/>
          <a:stretch>
            <a:fillRect/>
          </a:stretch>
        </p:blipFill>
        <p:spPr bwMode="auto">
          <a:xfrm>
            <a:off x="3714744" y="4143380"/>
            <a:ext cx="1857388" cy="2286016"/>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2"/>
          <p:cNvSpPr/>
          <p:nvPr/>
        </p:nvSpPr>
        <p:spPr>
          <a:xfrm>
            <a:off x="142844" y="142852"/>
            <a:ext cx="8858312" cy="657229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0242" name="Picture 2" descr="C:\Documents and Settings\Machado\Meus documentos\Apostasia generalizda na IASD\estudo - Jesus é Filho de Deus\VERDADES SOBRE IASD\6064598.jpg"/>
          <p:cNvPicPr>
            <a:picLocks noChangeAspect="1" noChangeArrowheads="1"/>
          </p:cNvPicPr>
          <p:nvPr/>
        </p:nvPicPr>
        <p:blipFill>
          <a:blip r:embed="rId2"/>
          <a:srcRect/>
          <a:stretch>
            <a:fillRect/>
          </a:stretch>
        </p:blipFill>
        <p:spPr bwMode="auto">
          <a:xfrm>
            <a:off x="2928926" y="1643050"/>
            <a:ext cx="3175000" cy="2247900"/>
          </a:xfrm>
          <a:prstGeom prst="rect">
            <a:avLst/>
          </a:prstGeom>
          <a:noFill/>
        </p:spPr>
      </p:pic>
      <p:pic>
        <p:nvPicPr>
          <p:cNvPr id="10243" name="Picture 3" descr="C:\Documents and Settings\Machado\Meus documentos\Apostasia generalizda na IASD\estudo - Jesus é Filho de Deus\VERDADES SOBRE IASD\7470944.jpg"/>
          <p:cNvPicPr>
            <a:picLocks noChangeAspect="1" noChangeArrowheads="1"/>
          </p:cNvPicPr>
          <p:nvPr/>
        </p:nvPicPr>
        <p:blipFill>
          <a:blip r:embed="rId3"/>
          <a:srcRect/>
          <a:stretch>
            <a:fillRect/>
          </a:stretch>
        </p:blipFill>
        <p:spPr bwMode="auto">
          <a:xfrm>
            <a:off x="500034" y="1928802"/>
            <a:ext cx="2057400" cy="2219325"/>
          </a:xfrm>
          <a:prstGeom prst="rect">
            <a:avLst/>
          </a:prstGeom>
          <a:noFill/>
        </p:spPr>
      </p:pic>
      <p:pic>
        <p:nvPicPr>
          <p:cNvPr id="10244" name="Picture 4" descr="C:\Documents and Settings\Machado\Meus documentos\Apostasia generalizda na IASD\estudo - Jesus é Filho de Deus\VERDADES SOBRE IASD\7427453.jpg"/>
          <p:cNvPicPr>
            <a:picLocks noChangeAspect="1" noChangeArrowheads="1"/>
          </p:cNvPicPr>
          <p:nvPr/>
        </p:nvPicPr>
        <p:blipFill>
          <a:blip r:embed="rId4"/>
          <a:srcRect/>
          <a:stretch>
            <a:fillRect/>
          </a:stretch>
        </p:blipFill>
        <p:spPr bwMode="auto">
          <a:xfrm>
            <a:off x="6500826" y="1500174"/>
            <a:ext cx="2163762" cy="3032124"/>
          </a:xfrm>
          <a:prstGeom prst="rect">
            <a:avLst/>
          </a:prstGeom>
          <a:noFill/>
        </p:spPr>
      </p:pic>
      <p:pic>
        <p:nvPicPr>
          <p:cNvPr id="10245" name="Picture 5" descr="C:\Documents and Settings\Machado\Meus documentos\Apostasia generalizda na IASD\estudo - Jesus é Filho de Deus\VERDADES SOBRE IASD\7408906.jpg"/>
          <p:cNvPicPr>
            <a:picLocks noChangeAspect="1" noChangeArrowheads="1"/>
          </p:cNvPicPr>
          <p:nvPr/>
        </p:nvPicPr>
        <p:blipFill>
          <a:blip r:embed="rId5"/>
          <a:srcRect/>
          <a:stretch>
            <a:fillRect/>
          </a:stretch>
        </p:blipFill>
        <p:spPr bwMode="auto">
          <a:xfrm>
            <a:off x="500034" y="4357694"/>
            <a:ext cx="2085975" cy="2190750"/>
          </a:xfrm>
          <a:prstGeom prst="rect">
            <a:avLst/>
          </a:prstGeom>
          <a:noFill/>
        </p:spPr>
      </p:pic>
      <p:pic>
        <p:nvPicPr>
          <p:cNvPr id="10246" name="Picture 6" descr="C:\Documents and Settings\Machado\Meus documentos\Apostasia generalizda na IASD\estudo - Jesus é Filho de Deus\VERDADES SOBRE IASD\xuxaaa.jpg"/>
          <p:cNvPicPr>
            <a:picLocks noChangeAspect="1" noChangeArrowheads="1"/>
          </p:cNvPicPr>
          <p:nvPr/>
        </p:nvPicPr>
        <p:blipFill>
          <a:blip r:embed="rId6"/>
          <a:srcRect/>
          <a:stretch>
            <a:fillRect/>
          </a:stretch>
        </p:blipFill>
        <p:spPr bwMode="auto">
          <a:xfrm>
            <a:off x="2928926" y="3929066"/>
            <a:ext cx="2714644" cy="2266955"/>
          </a:xfrm>
          <a:prstGeom prst="rect">
            <a:avLst/>
          </a:prstGeom>
          <a:noFill/>
        </p:spPr>
      </p:pic>
      <p:pic>
        <p:nvPicPr>
          <p:cNvPr id="10247" name="Picture 7" descr="C:\Documents and Settings\Machado\Meus documentos\Apostasia generalizda na IASD\estudo - Jesus é Filho de Deus\VERDADES SOBRE IASD\sandy.jpg"/>
          <p:cNvPicPr>
            <a:picLocks noChangeAspect="1" noChangeArrowheads="1"/>
          </p:cNvPicPr>
          <p:nvPr/>
        </p:nvPicPr>
        <p:blipFill>
          <a:blip r:embed="rId7"/>
          <a:srcRect/>
          <a:stretch>
            <a:fillRect/>
          </a:stretch>
        </p:blipFill>
        <p:spPr bwMode="auto">
          <a:xfrm>
            <a:off x="6286512" y="4572008"/>
            <a:ext cx="2428872" cy="2024060"/>
          </a:xfrm>
          <a:prstGeom prst="rect">
            <a:avLst/>
          </a:prstGeom>
          <a:noFill/>
        </p:spPr>
      </p:pic>
      <p:sp>
        <p:nvSpPr>
          <p:cNvPr id="10" name="CaixaDeTexto 9"/>
          <p:cNvSpPr txBox="1"/>
          <p:nvPr/>
        </p:nvSpPr>
        <p:spPr>
          <a:xfrm>
            <a:off x="285720" y="214290"/>
            <a:ext cx="8215370" cy="1323439"/>
          </a:xfrm>
          <a:prstGeom prst="rect">
            <a:avLst/>
          </a:prstGeom>
          <a:noFill/>
        </p:spPr>
        <p:txBody>
          <a:bodyPr wrap="square" rtlCol="0">
            <a:spAutoFit/>
          </a:bodyPr>
          <a:lstStyle/>
          <a:p>
            <a:pPr algn="ctr"/>
            <a:r>
              <a:rPr lang="pt-BR" sz="2000" b="1" dirty="0" smtClean="0">
                <a:effectLst>
                  <a:outerShdw blurRad="38100" dist="38100" dir="2700000" algn="tl">
                    <a:srgbClr val="000000">
                      <a:alpha val="43137"/>
                    </a:srgbClr>
                  </a:outerShdw>
                </a:effectLst>
              </a:rPr>
              <a:t>Compare agora o logo do “SDA </a:t>
            </a:r>
            <a:r>
              <a:rPr lang="pt-BR" sz="2000" b="1" dirty="0" err="1" smtClean="0">
                <a:effectLst>
                  <a:outerShdw blurRad="38100" dist="38100" dir="2700000" algn="tl">
                    <a:srgbClr val="000000">
                      <a:alpha val="43137"/>
                    </a:srgbClr>
                  </a:outerShdw>
                </a:effectLst>
              </a:rPr>
              <a:t>Ministries</a:t>
            </a:r>
            <a:r>
              <a:rPr lang="pt-BR" sz="2000" b="1" dirty="0" smtClean="0">
                <a:effectLst>
                  <a:outerShdw blurRad="38100" dist="38100" dir="2700000" algn="tl">
                    <a:srgbClr val="000000">
                      <a:alpha val="43137"/>
                    </a:srgbClr>
                  </a:outerShdw>
                </a:effectLst>
              </a:rPr>
              <a:t>” (Ministério da IASD) fazendo</a:t>
            </a:r>
          </a:p>
          <a:p>
            <a:pPr algn="ctr"/>
            <a:r>
              <a:rPr lang="pt-BR" sz="2000" b="1" dirty="0" smtClean="0">
                <a:effectLst>
                  <a:outerShdw blurRad="38100" dist="38100" dir="2700000" algn="tl">
                    <a:srgbClr val="000000">
                      <a:alpha val="43137"/>
                    </a:srgbClr>
                  </a:outerShdw>
                </a:effectLst>
              </a:rPr>
              <a:t>apologia ao “Olho Que Tudo Vê”, com as outras fotos mostrando as </a:t>
            </a:r>
          </a:p>
          <a:p>
            <a:pPr algn="ctr"/>
            <a:r>
              <a:rPr lang="pt-BR" sz="2000" b="1" dirty="0" smtClean="0">
                <a:effectLst>
                  <a:outerShdw blurRad="38100" dist="38100" dir="2700000" algn="tl">
                    <a:srgbClr val="000000">
                      <a:alpha val="43137"/>
                    </a:srgbClr>
                  </a:outerShdw>
                </a:effectLst>
              </a:rPr>
              <a:t>celebridades praticando ocultismo, mandando usar mensagens através dos</a:t>
            </a:r>
          </a:p>
          <a:p>
            <a:pPr algn="ctr"/>
            <a:r>
              <a:rPr lang="pt-BR" sz="2000" b="1" dirty="0" smtClean="0">
                <a:effectLst>
                  <a:outerShdw blurRad="38100" dist="38100" dir="2700000" algn="tl">
                    <a:srgbClr val="000000">
                      <a:alpha val="43137"/>
                    </a:srgbClr>
                  </a:outerShdw>
                </a:effectLst>
              </a:rPr>
              <a:t>símbolos que usam buscando fama e poder.  Poder de quem?</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050" name="Picture 2" descr="E:\estudo - EUA na profecia\068.jpg"/>
          <p:cNvPicPr>
            <a:picLocks noChangeAspect="1" noChangeArrowheads="1"/>
          </p:cNvPicPr>
          <p:nvPr/>
        </p:nvPicPr>
        <p:blipFill>
          <a:blip r:embed="rId2"/>
          <a:srcRect/>
          <a:stretch>
            <a:fillRect/>
          </a:stretch>
        </p:blipFill>
        <p:spPr bwMode="auto">
          <a:xfrm>
            <a:off x="357158" y="642918"/>
            <a:ext cx="3500462" cy="5286412"/>
          </a:xfrm>
          <a:prstGeom prst="rect">
            <a:avLst/>
          </a:prstGeom>
          <a:noFill/>
          <a:ln w="76200">
            <a:solidFill>
              <a:schemeClr val="bg1"/>
            </a:solidFill>
          </a:ln>
        </p:spPr>
      </p:pic>
      <p:pic>
        <p:nvPicPr>
          <p:cNvPr id="2051" name="Picture 3" descr="E:\estudo - EUA na profecia\olho de thalles livro.jpg"/>
          <p:cNvPicPr>
            <a:picLocks noChangeAspect="1" noChangeArrowheads="1"/>
          </p:cNvPicPr>
          <p:nvPr/>
        </p:nvPicPr>
        <p:blipFill>
          <a:blip r:embed="rId3"/>
          <a:srcRect/>
          <a:stretch>
            <a:fillRect/>
          </a:stretch>
        </p:blipFill>
        <p:spPr bwMode="auto">
          <a:xfrm>
            <a:off x="4357686" y="428604"/>
            <a:ext cx="4452958" cy="5786478"/>
          </a:xfrm>
          <a:prstGeom prst="rect">
            <a:avLst/>
          </a:prstGeom>
          <a:noFill/>
          <a:ln w="76200">
            <a:solidFill>
              <a:schemeClr val="bg1"/>
            </a:solidFill>
          </a:ln>
        </p:spPr>
      </p:pic>
      <p:sp>
        <p:nvSpPr>
          <p:cNvPr id="5" name="CaixaDeTexto 4"/>
          <p:cNvSpPr txBox="1"/>
          <p:nvPr/>
        </p:nvSpPr>
        <p:spPr>
          <a:xfrm>
            <a:off x="357158" y="6072206"/>
            <a:ext cx="3357586" cy="707886"/>
          </a:xfrm>
          <a:prstGeom prst="rect">
            <a:avLst/>
          </a:prstGeom>
          <a:noFill/>
        </p:spPr>
        <p:txBody>
          <a:bodyPr wrap="square" rtlCol="0">
            <a:spAutoFit/>
          </a:bodyPr>
          <a:lstStyle/>
          <a:p>
            <a:pPr algn="ctr"/>
            <a:r>
              <a:rPr lang="pt-BR" sz="2000" b="1" dirty="0" smtClean="0">
                <a:solidFill>
                  <a:schemeClr val="bg1"/>
                </a:solidFill>
                <a:effectLst>
                  <a:outerShdw blurRad="38100" dist="38100" dir="2700000" algn="tl">
                    <a:srgbClr val="000000">
                      <a:alpha val="43137"/>
                    </a:srgbClr>
                  </a:outerShdw>
                </a:effectLst>
              </a:rPr>
              <a:t>Capa do CD da cantora cristã</a:t>
            </a:r>
          </a:p>
          <a:p>
            <a:pPr algn="ctr"/>
            <a:r>
              <a:rPr lang="pt-BR" sz="2000" b="1" dirty="0" smtClean="0">
                <a:solidFill>
                  <a:schemeClr val="bg1"/>
                </a:solidFill>
                <a:effectLst>
                  <a:outerShdw blurRad="38100" dist="38100" dir="2700000" algn="tl">
                    <a:srgbClr val="000000">
                      <a:alpha val="43137"/>
                    </a:srgbClr>
                  </a:outerShdw>
                </a:effectLst>
              </a:rPr>
              <a:t>Cristina Mel</a:t>
            </a:r>
            <a:endParaRPr lang="pt-BR" sz="2000" b="1" dirty="0">
              <a:solidFill>
                <a:schemeClr val="bg1"/>
              </a:solidFill>
              <a:effectLst>
                <a:outerShdw blurRad="38100" dist="38100" dir="2700000" algn="tl">
                  <a:srgbClr val="000000">
                    <a:alpha val="43137"/>
                  </a:srgbClr>
                </a:outerShdw>
              </a:effectLst>
            </a:endParaRPr>
          </a:p>
        </p:txBody>
      </p:sp>
      <p:sp>
        <p:nvSpPr>
          <p:cNvPr id="6" name="CaixaDeTexto 5"/>
          <p:cNvSpPr txBox="1"/>
          <p:nvPr/>
        </p:nvSpPr>
        <p:spPr>
          <a:xfrm>
            <a:off x="4000496" y="6286520"/>
            <a:ext cx="5500521" cy="400110"/>
          </a:xfrm>
          <a:prstGeom prst="rect">
            <a:avLst/>
          </a:prstGeom>
          <a:noFill/>
        </p:spPr>
        <p:txBody>
          <a:bodyPr wrap="square" rtlCol="0">
            <a:spAutoFit/>
          </a:bodyPr>
          <a:lstStyle/>
          <a:p>
            <a:r>
              <a:rPr lang="pt-BR" sz="2000" b="1" dirty="0" smtClean="0">
                <a:solidFill>
                  <a:schemeClr val="bg1"/>
                </a:solidFill>
                <a:effectLst>
                  <a:outerShdw blurRad="38100" dist="38100" dir="2700000" algn="tl">
                    <a:srgbClr val="000000">
                      <a:alpha val="43137"/>
                    </a:srgbClr>
                  </a:outerShdw>
                </a:effectLst>
              </a:rPr>
              <a:t>Capa do livro do cantor cristão </a:t>
            </a:r>
            <a:r>
              <a:rPr lang="pt-BR" sz="2000" b="1" dirty="0" err="1" smtClean="0">
                <a:solidFill>
                  <a:schemeClr val="bg1"/>
                </a:solidFill>
                <a:effectLst>
                  <a:outerShdw blurRad="38100" dist="38100" dir="2700000" algn="tl">
                    <a:srgbClr val="000000">
                      <a:alpha val="43137"/>
                    </a:srgbClr>
                  </a:outerShdw>
                </a:effectLst>
              </a:rPr>
              <a:t>Thalles</a:t>
            </a:r>
            <a:r>
              <a:rPr lang="pt-BR" sz="2000" b="1" dirty="0" smtClean="0">
                <a:solidFill>
                  <a:schemeClr val="bg1"/>
                </a:solidFill>
                <a:effectLst>
                  <a:outerShdw blurRad="38100" dist="38100" dir="2700000" algn="tl">
                    <a:srgbClr val="000000">
                      <a:alpha val="43137"/>
                    </a:srgbClr>
                  </a:outerShdw>
                </a:effectLst>
              </a:rPr>
              <a:t> Roberto</a:t>
            </a:r>
            <a:endParaRPr lang="pt-BR" sz="2000" b="1"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Eduardo\Desktop\seminario_esperanca_para_viver\jpg\biblia\biblia_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59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p:cNvSpPr txBox="1"/>
          <p:nvPr/>
        </p:nvSpPr>
        <p:spPr>
          <a:xfrm>
            <a:off x="357158" y="332656"/>
            <a:ext cx="8175282" cy="3046988"/>
          </a:xfrm>
          <a:prstGeom prst="rect">
            <a:avLst/>
          </a:prstGeom>
          <a:noFill/>
        </p:spPr>
        <p:txBody>
          <a:bodyPr wrap="square" rtlCol="0">
            <a:spAutoFit/>
          </a:bodyPr>
          <a:lstStyle/>
          <a:p>
            <a:pPr algn="r"/>
            <a:r>
              <a:rPr lang="pt-BR" sz="3200" b="1" dirty="0" smtClean="0">
                <a:solidFill>
                  <a:schemeClr val="bg1"/>
                </a:solidFill>
                <a:effectLst>
                  <a:outerShdw blurRad="38100" dist="38100" dir="2700000" algn="tl">
                    <a:srgbClr val="000000">
                      <a:alpha val="43137"/>
                    </a:srgbClr>
                  </a:outerShdw>
                </a:effectLst>
              </a:rPr>
              <a:t>A primeira regra para o cristão ao estudar este assunto é: “Examinai tudo.  Retende o bem.” </a:t>
            </a:r>
          </a:p>
          <a:p>
            <a:pPr algn="r"/>
            <a:r>
              <a:rPr lang="pt-BR" sz="3200" b="1" dirty="0" smtClean="0">
                <a:solidFill>
                  <a:schemeClr val="bg1"/>
                </a:solidFill>
                <a:effectLst>
                  <a:outerShdw blurRad="38100" dist="38100" dir="2700000" algn="tl">
                    <a:srgbClr val="000000">
                      <a:alpha val="43137"/>
                    </a:srgbClr>
                  </a:outerShdw>
                </a:effectLst>
              </a:rPr>
              <a:t>I Tess. 5:21, Almeida Antiga.  “Ponham à prova tudo o que for dito, para terem a certeza de que é verdade, e se for, então aceitem.”  </a:t>
            </a:r>
          </a:p>
          <a:p>
            <a:pPr algn="r"/>
            <a:r>
              <a:rPr lang="pt-BR" sz="3200" b="1" dirty="0" smtClean="0">
                <a:solidFill>
                  <a:schemeClr val="bg1"/>
                </a:solidFill>
                <a:effectLst>
                  <a:outerShdw blurRad="38100" dist="38100" dir="2700000" algn="tl">
                    <a:srgbClr val="000000">
                      <a:alpha val="43137"/>
                    </a:srgbClr>
                  </a:outerShdw>
                </a:effectLst>
              </a:rPr>
              <a:t>A Bíblia Viva.</a:t>
            </a:r>
            <a:endParaRPr lang="pt-BR" sz="32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30916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4098" name="Picture 2" descr="E:\estudo - EUA na profecia\Da-Semana-074_thumb cantora gospel Jamily.jpg"/>
          <p:cNvPicPr>
            <a:picLocks noChangeAspect="1" noChangeArrowheads="1"/>
          </p:cNvPicPr>
          <p:nvPr/>
        </p:nvPicPr>
        <p:blipFill>
          <a:blip r:embed="rId2"/>
          <a:srcRect/>
          <a:stretch>
            <a:fillRect/>
          </a:stretch>
        </p:blipFill>
        <p:spPr bwMode="auto">
          <a:xfrm>
            <a:off x="857224" y="214290"/>
            <a:ext cx="7286676" cy="5929355"/>
          </a:xfrm>
          <a:prstGeom prst="rect">
            <a:avLst/>
          </a:prstGeom>
          <a:noFill/>
        </p:spPr>
      </p:pic>
      <p:sp>
        <p:nvSpPr>
          <p:cNvPr id="4" name="CaixaDeTexto 3"/>
          <p:cNvSpPr txBox="1"/>
          <p:nvPr/>
        </p:nvSpPr>
        <p:spPr>
          <a:xfrm>
            <a:off x="928662" y="6215082"/>
            <a:ext cx="2953437" cy="461665"/>
          </a:xfrm>
          <a:prstGeom prst="rect">
            <a:avLst/>
          </a:prstGeom>
          <a:noFill/>
        </p:spPr>
        <p:txBody>
          <a:bodyPr wrap="none" rtlCol="0">
            <a:spAutoFit/>
          </a:bodyPr>
          <a:lstStyle/>
          <a:p>
            <a:r>
              <a:rPr lang="pt-BR" sz="2400" b="1" dirty="0" smtClean="0">
                <a:solidFill>
                  <a:schemeClr val="bg1"/>
                </a:solidFill>
                <a:effectLst>
                  <a:outerShdw blurRad="38100" dist="38100" dir="2700000" algn="tl">
                    <a:srgbClr val="000000">
                      <a:alpha val="43137"/>
                    </a:srgbClr>
                  </a:outerShdw>
                </a:effectLst>
              </a:rPr>
              <a:t>Cantora gospel </a:t>
            </a:r>
            <a:r>
              <a:rPr lang="pt-BR" sz="2400" b="1" dirty="0" err="1" smtClean="0">
                <a:solidFill>
                  <a:schemeClr val="bg1"/>
                </a:solidFill>
                <a:effectLst>
                  <a:outerShdw blurRad="38100" dist="38100" dir="2700000" algn="tl">
                    <a:srgbClr val="000000">
                      <a:alpha val="43137"/>
                    </a:srgbClr>
                  </a:outerShdw>
                </a:effectLst>
              </a:rPr>
              <a:t>Jamily</a:t>
            </a:r>
            <a:endParaRPr lang="pt-BR" sz="2400" b="1"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4098" name="Picture 2" descr="E:\estudo - EUA na profecia\128515178_16rp0Iul__PAB4695am igreja católica.jpg"/>
          <p:cNvPicPr>
            <a:picLocks noChangeAspect="1" noChangeArrowheads="1"/>
          </p:cNvPicPr>
          <p:nvPr/>
        </p:nvPicPr>
        <p:blipFill>
          <a:blip r:embed="rId2"/>
          <a:srcRect/>
          <a:stretch>
            <a:fillRect/>
          </a:stretch>
        </p:blipFill>
        <p:spPr bwMode="auto">
          <a:xfrm>
            <a:off x="285720" y="214290"/>
            <a:ext cx="3786214" cy="3571900"/>
          </a:xfrm>
          <a:prstGeom prst="rect">
            <a:avLst/>
          </a:prstGeom>
          <a:noFill/>
          <a:ln w="76200">
            <a:solidFill>
              <a:schemeClr val="bg1"/>
            </a:solidFill>
          </a:ln>
        </p:spPr>
      </p:pic>
      <p:sp>
        <p:nvSpPr>
          <p:cNvPr id="4" name="Seta para a direita 3"/>
          <p:cNvSpPr/>
          <p:nvPr/>
        </p:nvSpPr>
        <p:spPr>
          <a:xfrm>
            <a:off x="1214414" y="2285992"/>
            <a:ext cx="978408" cy="35719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rgbClr val="FFFF00"/>
              </a:solidFill>
            </a:endParaRPr>
          </a:p>
        </p:txBody>
      </p:sp>
      <p:sp>
        <p:nvSpPr>
          <p:cNvPr id="5" name="CaixaDeTexto 4"/>
          <p:cNvSpPr txBox="1"/>
          <p:nvPr/>
        </p:nvSpPr>
        <p:spPr>
          <a:xfrm>
            <a:off x="357158" y="3786190"/>
            <a:ext cx="3571900" cy="461665"/>
          </a:xfrm>
          <a:prstGeom prst="rect">
            <a:avLst/>
          </a:prstGeom>
          <a:noFill/>
        </p:spPr>
        <p:txBody>
          <a:bodyPr wrap="square" rtlCol="0">
            <a:spAutoFit/>
          </a:bodyPr>
          <a:lstStyle/>
          <a:p>
            <a:r>
              <a:rPr lang="pt-BR" sz="2400" b="1" dirty="0" smtClean="0">
                <a:solidFill>
                  <a:schemeClr val="bg1"/>
                </a:solidFill>
                <a:effectLst>
                  <a:outerShdw blurRad="38100" dist="38100" dir="2700000" algn="tl">
                    <a:srgbClr val="000000">
                      <a:alpha val="43137"/>
                    </a:srgbClr>
                  </a:outerShdw>
                </a:effectLst>
              </a:rPr>
              <a:t>    Altar da Igreja Católica</a:t>
            </a:r>
            <a:endParaRPr lang="pt-BR" sz="2400" b="1" dirty="0">
              <a:solidFill>
                <a:schemeClr val="bg1"/>
              </a:solidFill>
              <a:effectLst>
                <a:outerShdw blurRad="38100" dist="38100" dir="2700000" algn="tl">
                  <a:srgbClr val="000000">
                    <a:alpha val="43137"/>
                  </a:srgbClr>
                </a:outerShdw>
              </a:effectLst>
            </a:endParaRPr>
          </a:p>
        </p:txBody>
      </p:sp>
      <p:pic>
        <p:nvPicPr>
          <p:cNvPr id="4099" name="Picture 3" descr="E:\estudo - EUA na profecia\2014-04-25 11_31_01.jpg"/>
          <p:cNvPicPr>
            <a:picLocks noChangeAspect="1" noChangeArrowheads="1"/>
          </p:cNvPicPr>
          <p:nvPr/>
        </p:nvPicPr>
        <p:blipFill>
          <a:blip r:embed="rId3"/>
          <a:srcRect/>
          <a:stretch>
            <a:fillRect/>
          </a:stretch>
        </p:blipFill>
        <p:spPr bwMode="auto">
          <a:xfrm>
            <a:off x="5429256" y="714356"/>
            <a:ext cx="2357454" cy="3214710"/>
          </a:xfrm>
          <a:prstGeom prst="rect">
            <a:avLst/>
          </a:prstGeom>
          <a:noFill/>
          <a:ln w="76200">
            <a:solidFill>
              <a:schemeClr val="bg1"/>
            </a:solidFill>
          </a:ln>
        </p:spPr>
      </p:pic>
      <p:pic>
        <p:nvPicPr>
          <p:cNvPr id="4100" name="Picture 4" descr="E:\estudo - EUA na profecia\2014-04-25 11_04_03.jpg"/>
          <p:cNvPicPr>
            <a:picLocks noChangeAspect="1" noChangeArrowheads="1"/>
          </p:cNvPicPr>
          <p:nvPr/>
        </p:nvPicPr>
        <p:blipFill>
          <a:blip r:embed="rId4"/>
          <a:srcRect/>
          <a:stretch>
            <a:fillRect/>
          </a:stretch>
        </p:blipFill>
        <p:spPr bwMode="auto">
          <a:xfrm>
            <a:off x="285720" y="4286256"/>
            <a:ext cx="1857388" cy="2333620"/>
          </a:xfrm>
          <a:prstGeom prst="rect">
            <a:avLst/>
          </a:prstGeom>
          <a:noFill/>
          <a:ln w="76200">
            <a:solidFill>
              <a:schemeClr val="bg1"/>
            </a:solidFill>
          </a:ln>
        </p:spPr>
      </p:pic>
      <p:pic>
        <p:nvPicPr>
          <p:cNvPr id="4101" name="Picture 5" descr="E:\estudo - EUA na profecia\2014-04-25 11_36_50.jpg"/>
          <p:cNvPicPr>
            <a:picLocks noChangeAspect="1" noChangeArrowheads="1"/>
          </p:cNvPicPr>
          <p:nvPr/>
        </p:nvPicPr>
        <p:blipFill>
          <a:blip r:embed="rId5"/>
          <a:srcRect/>
          <a:stretch>
            <a:fillRect/>
          </a:stretch>
        </p:blipFill>
        <p:spPr bwMode="auto">
          <a:xfrm>
            <a:off x="2500298" y="4286256"/>
            <a:ext cx="1857388" cy="2333620"/>
          </a:xfrm>
          <a:prstGeom prst="rect">
            <a:avLst/>
          </a:prstGeom>
          <a:noFill/>
          <a:ln w="76200">
            <a:solidFill>
              <a:schemeClr val="bg1"/>
            </a:solidFill>
          </a:ln>
        </p:spPr>
      </p:pic>
      <p:pic>
        <p:nvPicPr>
          <p:cNvPr id="4102" name="Picture 6" descr="E:\estudo - EUA na profecia\2014-04-25 11_37_34.jpg"/>
          <p:cNvPicPr>
            <a:picLocks noChangeAspect="1" noChangeArrowheads="1"/>
          </p:cNvPicPr>
          <p:nvPr/>
        </p:nvPicPr>
        <p:blipFill>
          <a:blip r:embed="rId6"/>
          <a:srcRect/>
          <a:stretch>
            <a:fillRect/>
          </a:stretch>
        </p:blipFill>
        <p:spPr bwMode="auto">
          <a:xfrm>
            <a:off x="4929190" y="4286256"/>
            <a:ext cx="1785950" cy="2357454"/>
          </a:xfrm>
          <a:prstGeom prst="rect">
            <a:avLst/>
          </a:prstGeom>
          <a:noFill/>
          <a:ln w="76200">
            <a:solidFill>
              <a:schemeClr val="bg1"/>
            </a:solidFill>
          </a:ln>
        </p:spPr>
      </p:pic>
      <p:pic>
        <p:nvPicPr>
          <p:cNvPr id="4103" name="Picture 7" descr="E:\estudo - EUA na profecia\2014-04-25 11_40_10.jpg"/>
          <p:cNvPicPr>
            <a:picLocks noChangeAspect="1" noChangeArrowheads="1"/>
          </p:cNvPicPr>
          <p:nvPr/>
        </p:nvPicPr>
        <p:blipFill>
          <a:blip r:embed="rId7"/>
          <a:srcRect/>
          <a:stretch>
            <a:fillRect/>
          </a:stretch>
        </p:blipFill>
        <p:spPr bwMode="auto">
          <a:xfrm>
            <a:off x="7000892" y="4214818"/>
            <a:ext cx="1857388" cy="2405058"/>
          </a:xfrm>
          <a:prstGeom prst="rect">
            <a:avLst/>
          </a:prstGeom>
          <a:noFill/>
          <a:ln w="76200">
            <a:solidFill>
              <a:schemeClr val="bg1"/>
            </a:solidFill>
          </a:ln>
        </p:spPr>
      </p:pic>
      <p:sp>
        <p:nvSpPr>
          <p:cNvPr id="11" name="CaixaDeTexto 10"/>
          <p:cNvSpPr txBox="1"/>
          <p:nvPr/>
        </p:nvSpPr>
        <p:spPr>
          <a:xfrm>
            <a:off x="4572000" y="0"/>
            <a:ext cx="3683701" cy="707886"/>
          </a:xfrm>
          <a:prstGeom prst="rect">
            <a:avLst/>
          </a:prstGeom>
          <a:noFill/>
        </p:spPr>
        <p:txBody>
          <a:bodyPr wrap="none" rtlCol="0">
            <a:spAutoFit/>
          </a:bodyPr>
          <a:lstStyle/>
          <a:p>
            <a:r>
              <a:rPr lang="pt-BR" sz="2000" b="1" dirty="0" smtClean="0">
                <a:solidFill>
                  <a:schemeClr val="bg1"/>
                </a:solidFill>
                <a:effectLst>
                  <a:outerShdw blurRad="38100" dist="38100" dir="2700000" algn="tl">
                    <a:srgbClr val="000000">
                      <a:alpha val="43137"/>
                    </a:srgbClr>
                  </a:outerShdw>
                </a:effectLst>
              </a:rPr>
              <a:t>     Camisetas da marca Pool com </a:t>
            </a:r>
          </a:p>
          <a:p>
            <a:r>
              <a:rPr lang="pt-BR" sz="2000" b="1" dirty="0" smtClean="0">
                <a:solidFill>
                  <a:schemeClr val="bg1"/>
                </a:solidFill>
                <a:effectLst>
                  <a:outerShdw blurRad="38100" dist="38100" dir="2700000" algn="tl">
                    <a:srgbClr val="000000">
                      <a:alpha val="43137"/>
                    </a:srgbClr>
                  </a:outerShdw>
                </a:effectLst>
              </a:rPr>
              <a:t>                 símbolos satânicos</a:t>
            </a:r>
            <a:endParaRPr lang="pt-BR" sz="2000" b="1"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 name="Retângulo 2"/>
          <p:cNvSpPr/>
          <p:nvPr/>
        </p:nvSpPr>
        <p:spPr>
          <a:xfrm>
            <a:off x="214282" y="142852"/>
            <a:ext cx="8643998" cy="714380"/>
          </a:xfrm>
          <a:prstGeom prst="rect">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800" b="1" dirty="0" smtClean="0">
                <a:solidFill>
                  <a:schemeClr val="tx1"/>
                </a:solidFill>
                <a:effectLst>
                  <a:outerShdw blurRad="38100" dist="38100" dir="2700000" algn="tl">
                    <a:srgbClr val="000000">
                      <a:alpha val="43137"/>
                    </a:srgbClr>
                  </a:outerShdw>
                </a:effectLst>
              </a:rPr>
              <a:t>ENCOSTO, DEMÔNIOS E BRUXARIA NA NOVELA IMPÉRIO</a:t>
            </a:r>
            <a:endParaRPr lang="pt-BR" sz="2800" b="1" dirty="0">
              <a:solidFill>
                <a:schemeClr val="tx1"/>
              </a:solidFill>
              <a:effectLst>
                <a:outerShdw blurRad="38100" dist="38100" dir="2700000" algn="tl">
                  <a:srgbClr val="000000">
                    <a:alpha val="43137"/>
                  </a:srgbClr>
                </a:outerShdw>
              </a:effectLst>
            </a:endParaRPr>
          </a:p>
        </p:txBody>
      </p:sp>
      <p:pic>
        <p:nvPicPr>
          <p:cNvPr id="1026" name="Picture 2" descr="E:\estudo - EUA na profecia\xaman.png"/>
          <p:cNvPicPr>
            <a:picLocks noChangeAspect="1" noChangeArrowheads="1"/>
          </p:cNvPicPr>
          <p:nvPr/>
        </p:nvPicPr>
        <p:blipFill>
          <a:blip r:embed="rId2"/>
          <a:srcRect/>
          <a:stretch>
            <a:fillRect/>
          </a:stretch>
        </p:blipFill>
        <p:spPr bwMode="auto">
          <a:xfrm>
            <a:off x="214282" y="2214554"/>
            <a:ext cx="3929090" cy="3071834"/>
          </a:xfrm>
          <a:prstGeom prst="rect">
            <a:avLst/>
          </a:prstGeom>
          <a:noFill/>
          <a:ln w="76200">
            <a:solidFill>
              <a:srgbClr val="FF0000"/>
            </a:solidFill>
          </a:ln>
        </p:spPr>
      </p:pic>
      <p:pic>
        <p:nvPicPr>
          <p:cNvPr id="1027" name="Picture 3" descr="E:\estudo - EUA na profecia\imperio-xana-summer-ailton-graca-70853.jpg"/>
          <p:cNvPicPr>
            <a:picLocks noChangeAspect="1" noChangeArrowheads="1"/>
          </p:cNvPicPr>
          <p:nvPr/>
        </p:nvPicPr>
        <p:blipFill>
          <a:blip r:embed="rId3"/>
          <a:srcRect/>
          <a:stretch>
            <a:fillRect/>
          </a:stretch>
        </p:blipFill>
        <p:spPr bwMode="auto">
          <a:xfrm>
            <a:off x="4500562" y="1071546"/>
            <a:ext cx="3992563" cy="2879725"/>
          </a:xfrm>
          <a:prstGeom prst="rect">
            <a:avLst/>
          </a:prstGeom>
          <a:noFill/>
          <a:ln w="76200">
            <a:solidFill>
              <a:srgbClr val="FF0000"/>
            </a:solidFill>
          </a:ln>
        </p:spPr>
      </p:pic>
      <p:pic>
        <p:nvPicPr>
          <p:cNvPr id="1028" name="Picture 4" descr="E:\estudo - EUA na profecia\40809-em-imp-eacute-rio-claudio-diapo-1.jpg"/>
          <p:cNvPicPr>
            <a:picLocks noChangeAspect="1" noChangeArrowheads="1"/>
          </p:cNvPicPr>
          <p:nvPr/>
        </p:nvPicPr>
        <p:blipFill>
          <a:blip r:embed="rId4"/>
          <a:srcRect/>
          <a:stretch>
            <a:fillRect/>
          </a:stretch>
        </p:blipFill>
        <p:spPr bwMode="auto">
          <a:xfrm>
            <a:off x="4786314" y="4214818"/>
            <a:ext cx="3489325" cy="2443162"/>
          </a:xfrm>
          <a:prstGeom prst="rect">
            <a:avLst/>
          </a:prstGeom>
          <a:noFill/>
          <a:ln w="76200">
            <a:solidFill>
              <a:srgbClr val="FF0000"/>
            </a:solidFill>
          </a:ln>
        </p:spPr>
      </p:pic>
      <p:sp>
        <p:nvSpPr>
          <p:cNvPr id="7" name="CaixaDeTexto 6"/>
          <p:cNvSpPr txBox="1"/>
          <p:nvPr/>
        </p:nvSpPr>
        <p:spPr>
          <a:xfrm>
            <a:off x="214282" y="5286388"/>
            <a:ext cx="3875420" cy="1015663"/>
          </a:xfrm>
          <a:prstGeom prst="rect">
            <a:avLst/>
          </a:prstGeom>
          <a:noFill/>
        </p:spPr>
        <p:txBody>
          <a:bodyPr wrap="square" rtlCol="0">
            <a:spAutoFit/>
          </a:bodyPr>
          <a:lstStyle/>
          <a:p>
            <a:pPr algn="ctr"/>
            <a:r>
              <a:rPr lang="pt-BR" sz="2000" b="1" dirty="0" smtClean="0">
                <a:solidFill>
                  <a:schemeClr val="bg1"/>
                </a:solidFill>
                <a:effectLst>
                  <a:outerShdw blurRad="38100" dist="38100" dir="2700000" algn="tl">
                    <a:srgbClr val="000000">
                      <a:alpha val="43137"/>
                    </a:srgbClr>
                  </a:outerShdw>
                </a:effectLst>
              </a:rPr>
              <a:t>Os personagens rezam para Ogum,</a:t>
            </a:r>
          </a:p>
          <a:p>
            <a:pPr algn="ctr"/>
            <a:r>
              <a:rPr lang="pt-BR" sz="2000" b="1" dirty="0" smtClean="0">
                <a:solidFill>
                  <a:schemeClr val="bg1"/>
                </a:solidFill>
                <a:effectLst>
                  <a:outerShdw blurRad="38100" dist="38100" dir="2700000" algn="tl">
                    <a:srgbClr val="000000">
                      <a:alpha val="43137"/>
                    </a:srgbClr>
                  </a:outerShdw>
                </a:effectLst>
              </a:rPr>
              <a:t>acendem velas, consultam bruxos</a:t>
            </a:r>
          </a:p>
          <a:p>
            <a:pPr algn="ctr"/>
            <a:r>
              <a:rPr lang="pt-BR" sz="2000" b="1" dirty="0" smtClean="0">
                <a:solidFill>
                  <a:schemeClr val="bg1"/>
                </a:solidFill>
                <a:effectLst>
                  <a:outerShdw blurRad="38100" dist="38100" dir="2700000" algn="tl">
                    <a:srgbClr val="000000">
                      <a:alpha val="43137"/>
                    </a:srgbClr>
                  </a:outerShdw>
                </a:effectLst>
              </a:rPr>
              <a:t>e fazem rituais satânicos.</a:t>
            </a:r>
            <a:endParaRPr lang="pt-BR" sz="2000" b="1" dirty="0">
              <a:solidFill>
                <a:schemeClr val="bg1"/>
              </a:solidFill>
              <a:effectLst>
                <a:outerShdw blurRad="38100" dist="38100" dir="2700000" algn="tl">
                  <a:srgbClr val="000000">
                    <a:alpha val="43137"/>
                  </a:srgbClr>
                </a:outerShdw>
              </a:effectLst>
            </a:endParaRPr>
          </a:p>
        </p:txBody>
      </p:sp>
      <p:sp>
        <p:nvSpPr>
          <p:cNvPr id="8" name="CaixaDeTexto 7"/>
          <p:cNvSpPr txBox="1"/>
          <p:nvPr/>
        </p:nvSpPr>
        <p:spPr>
          <a:xfrm>
            <a:off x="142844" y="857232"/>
            <a:ext cx="4400837" cy="1323439"/>
          </a:xfrm>
          <a:prstGeom prst="rect">
            <a:avLst/>
          </a:prstGeom>
          <a:noFill/>
        </p:spPr>
        <p:txBody>
          <a:bodyPr wrap="square" rtlCol="0">
            <a:spAutoFit/>
          </a:bodyPr>
          <a:lstStyle/>
          <a:p>
            <a:r>
              <a:rPr lang="pt-BR" sz="2000" b="1" dirty="0" smtClean="0">
                <a:solidFill>
                  <a:schemeClr val="bg1"/>
                </a:solidFill>
                <a:effectLst>
                  <a:outerShdw blurRad="38100" dist="38100" dir="2700000" algn="tl">
                    <a:srgbClr val="000000">
                      <a:alpha val="43137"/>
                    </a:srgbClr>
                  </a:outerShdw>
                </a:effectLst>
              </a:rPr>
              <a:t>De forma muito sutil a Novela Império</a:t>
            </a:r>
          </a:p>
          <a:p>
            <a:r>
              <a:rPr lang="pt-BR" sz="2000" b="1" dirty="0" smtClean="0">
                <a:solidFill>
                  <a:schemeClr val="bg1"/>
                </a:solidFill>
                <a:effectLst>
                  <a:outerShdw blurRad="38100" dist="38100" dir="2700000" algn="tl">
                    <a:srgbClr val="000000">
                      <a:alpha val="43137"/>
                    </a:srgbClr>
                  </a:outerShdw>
                </a:effectLst>
              </a:rPr>
              <a:t>mostrou   diversos  perfis  de  pessoas</a:t>
            </a:r>
          </a:p>
          <a:p>
            <a:r>
              <a:rPr lang="pt-BR" sz="2000" b="1" dirty="0" smtClean="0">
                <a:solidFill>
                  <a:schemeClr val="bg1"/>
                </a:solidFill>
                <a:effectLst>
                  <a:outerShdw blurRad="38100" dist="38100" dir="2700000" algn="tl">
                    <a:srgbClr val="000000">
                      <a:alpha val="43137"/>
                    </a:srgbClr>
                  </a:outerShdw>
                </a:effectLst>
              </a:rPr>
              <a:t>envolvidas   com  os  espíritos,  Exus e </a:t>
            </a:r>
          </a:p>
          <a:p>
            <a:r>
              <a:rPr lang="pt-BR" sz="2000" b="1" dirty="0" smtClean="0">
                <a:solidFill>
                  <a:schemeClr val="bg1"/>
                </a:solidFill>
                <a:effectLst>
                  <a:outerShdw blurRad="38100" dist="38100" dir="2700000" algn="tl">
                    <a:srgbClr val="000000">
                      <a:alpha val="43137"/>
                    </a:srgbClr>
                  </a:outerShdw>
                </a:effectLst>
              </a:rPr>
              <a:t>encostos.</a:t>
            </a:r>
            <a:endParaRPr lang="pt-BR" sz="2000" b="1" dirty="0">
              <a:solidFill>
                <a:schemeClr val="bg1"/>
              </a:solidFill>
              <a:effectLst>
                <a:outerShdw blurRad="38100" dist="38100" dir="2700000" algn="tl">
                  <a:srgbClr val="000000">
                    <a:alpha val="43137"/>
                  </a:srgbClr>
                </a:outerShdw>
              </a:effectLst>
            </a:endParaRPr>
          </a:p>
        </p:txBody>
      </p:sp>
      <p:sp>
        <p:nvSpPr>
          <p:cNvPr id="9" name="CaixaDeTexto 8"/>
          <p:cNvSpPr txBox="1"/>
          <p:nvPr/>
        </p:nvSpPr>
        <p:spPr>
          <a:xfrm>
            <a:off x="4857752" y="4143380"/>
            <a:ext cx="3429024" cy="400110"/>
          </a:xfrm>
          <a:prstGeom prst="rect">
            <a:avLst/>
          </a:prstGeom>
          <a:noFill/>
        </p:spPr>
        <p:txBody>
          <a:bodyPr wrap="square" rtlCol="0">
            <a:spAutoFit/>
          </a:bodyPr>
          <a:lstStyle/>
          <a:p>
            <a:r>
              <a:rPr lang="pt-BR" sz="2000" b="1" dirty="0" smtClean="0">
                <a:solidFill>
                  <a:schemeClr val="bg1"/>
                </a:solidFill>
                <a:effectLst>
                  <a:outerShdw blurRad="38100" dist="38100" dir="2700000" algn="tl">
                    <a:srgbClr val="000000">
                      <a:alpha val="43137"/>
                    </a:srgbClr>
                  </a:outerShdw>
                </a:effectLst>
              </a:rPr>
              <a:t> Homossexualismo na novela</a:t>
            </a:r>
            <a:endParaRPr lang="pt-BR" sz="2000" b="1"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050" name="Picture 2" descr="E:\estudo - EUA na profecia\lucys.png"/>
          <p:cNvPicPr>
            <a:picLocks noChangeAspect="1" noChangeArrowheads="1"/>
          </p:cNvPicPr>
          <p:nvPr/>
        </p:nvPicPr>
        <p:blipFill>
          <a:blip r:embed="rId2"/>
          <a:srcRect/>
          <a:stretch>
            <a:fillRect/>
          </a:stretch>
        </p:blipFill>
        <p:spPr bwMode="auto">
          <a:xfrm>
            <a:off x="285721" y="1285860"/>
            <a:ext cx="5357849" cy="5286412"/>
          </a:xfrm>
          <a:prstGeom prst="rect">
            <a:avLst/>
          </a:prstGeom>
          <a:noFill/>
          <a:ln w="76200">
            <a:solidFill>
              <a:srgbClr val="FF0000"/>
            </a:solidFill>
          </a:ln>
        </p:spPr>
      </p:pic>
      <p:sp>
        <p:nvSpPr>
          <p:cNvPr id="4" name="CaixaDeTexto 3"/>
          <p:cNvSpPr txBox="1"/>
          <p:nvPr/>
        </p:nvSpPr>
        <p:spPr>
          <a:xfrm>
            <a:off x="285720" y="0"/>
            <a:ext cx="8538812" cy="1015663"/>
          </a:xfrm>
          <a:prstGeom prst="rect">
            <a:avLst/>
          </a:prstGeom>
          <a:noFill/>
        </p:spPr>
        <p:txBody>
          <a:bodyPr wrap="square" rtlCol="0">
            <a:spAutoFit/>
          </a:bodyPr>
          <a:lstStyle/>
          <a:p>
            <a:r>
              <a:rPr lang="pt-BR" sz="2000" b="1" dirty="0" smtClean="0">
                <a:solidFill>
                  <a:schemeClr val="bg1"/>
                </a:solidFill>
                <a:effectLst>
                  <a:outerShdw blurRad="38100" dist="38100" dir="2700000" algn="tl">
                    <a:srgbClr val="000000">
                      <a:alpha val="43137"/>
                    </a:srgbClr>
                  </a:outerShdw>
                </a:effectLst>
              </a:rPr>
              <a:t>A letra da música de abertura da novela Império é uma mensagem subliminar, </a:t>
            </a:r>
          </a:p>
          <a:p>
            <a:r>
              <a:rPr lang="pt-BR" sz="2000" b="1" dirty="0" smtClean="0">
                <a:solidFill>
                  <a:schemeClr val="bg1"/>
                </a:solidFill>
                <a:effectLst>
                  <a:outerShdw blurRad="38100" dist="38100" dir="2700000" algn="tl">
                    <a:srgbClr val="000000">
                      <a:alpha val="43137"/>
                    </a:srgbClr>
                  </a:outerShdw>
                </a:effectLst>
              </a:rPr>
              <a:t>pois  LUCY  na  verdade é a abreviação de LÚCIFER, ou seja, Lúcifer está no céu</a:t>
            </a:r>
          </a:p>
          <a:p>
            <a:r>
              <a:rPr lang="pt-BR" sz="2000" b="1" dirty="0" smtClean="0">
                <a:solidFill>
                  <a:schemeClr val="bg1"/>
                </a:solidFill>
                <a:effectLst>
                  <a:outerShdw blurRad="38100" dist="38100" dir="2700000" algn="tl">
                    <a:srgbClr val="000000">
                      <a:alpha val="43137"/>
                    </a:srgbClr>
                  </a:outerShdw>
                </a:effectLst>
              </a:rPr>
              <a:t>rodeado de diamantes.</a:t>
            </a:r>
            <a:endParaRPr lang="pt-BR" sz="2000" b="1" dirty="0">
              <a:solidFill>
                <a:schemeClr val="bg1"/>
              </a:solidFill>
              <a:effectLst>
                <a:outerShdw blurRad="38100" dist="38100" dir="2700000" algn="tl">
                  <a:srgbClr val="000000">
                    <a:alpha val="43137"/>
                  </a:srgbClr>
                </a:outerShdw>
              </a:effectLst>
            </a:endParaRPr>
          </a:p>
        </p:txBody>
      </p:sp>
      <p:sp>
        <p:nvSpPr>
          <p:cNvPr id="5" name="Retângulo 4"/>
          <p:cNvSpPr/>
          <p:nvPr/>
        </p:nvSpPr>
        <p:spPr>
          <a:xfrm>
            <a:off x="5929322" y="785794"/>
            <a:ext cx="3000396" cy="4214842"/>
          </a:xfrm>
          <a:prstGeom prst="rect">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smtClean="0">
                <a:solidFill>
                  <a:schemeClr val="tx1"/>
                </a:solidFill>
                <a:effectLst>
                  <a:outerShdw blurRad="38100" dist="38100" dir="2700000" algn="tl">
                    <a:srgbClr val="000000">
                      <a:alpha val="43137"/>
                    </a:srgbClr>
                  </a:outerShdw>
                </a:effectLst>
              </a:rPr>
              <a:t>“Estiveste no Éden, jardim de Deus; </a:t>
            </a:r>
            <a:r>
              <a:rPr lang="pt-BR" b="1" dirty="0" smtClean="0">
                <a:solidFill>
                  <a:srgbClr val="FF0000"/>
                </a:solidFill>
                <a:effectLst>
                  <a:outerShdw blurRad="38100" dist="38100" dir="2700000" algn="tl">
                    <a:srgbClr val="000000">
                      <a:alpha val="43137"/>
                    </a:srgbClr>
                  </a:outerShdw>
                </a:effectLst>
              </a:rPr>
              <a:t>de toda a pedra preciosa era a tua cobertura</a:t>
            </a:r>
            <a:r>
              <a:rPr lang="pt-BR" b="1" dirty="0" smtClean="0">
                <a:solidFill>
                  <a:schemeClr val="tx1"/>
                </a:solidFill>
                <a:effectLst>
                  <a:outerShdw blurRad="38100" dist="38100" dir="2700000" algn="tl">
                    <a:srgbClr val="000000">
                      <a:alpha val="43137"/>
                    </a:srgbClr>
                  </a:outerShdw>
                </a:effectLst>
              </a:rPr>
              <a:t>: </a:t>
            </a:r>
            <a:r>
              <a:rPr lang="pt-BR" b="1" dirty="0" err="1" smtClean="0">
                <a:solidFill>
                  <a:schemeClr val="tx1"/>
                </a:solidFill>
                <a:effectLst>
                  <a:outerShdw blurRad="38100" dist="38100" dir="2700000" algn="tl">
                    <a:srgbClr val="000000">
                      <a:alpha val="43137"/>
                    </a:srgbClr>
                  </a:outerShdw>
                </a:effectLst>
              </a:rPr>
              <a:t>sardônia</a:t>
            </a:r>
            <a:r>
              <a:rPr lang="pt-BR" b="1" dirty="0" smtClean="0">
                <a:solidFill>
                  <a:schemeClr val="tx1"/>
                </a:solidFill>
                <a:effectLst>
                  <a:outerShdw blurRad="38100" dist="38100" dir="2700000" algn="tl">
                    <a:srgbClr val="000000">
                      <a:alpha val="43137"/>
                    </a:srgbClr>
                  </a:outerShdw>
                </a:effectLst>
              </a:rPr>
              <a:t>, topázio, </a:t>
            </a:r>
            <a:r>
              <a:rPr lang="pt-BR" b="1" dirty="0" smtClean="0">
                <a:solidFill>
                  <a:srgbClr val="FF0000"/>
                </a:solidFill>
                <a:effectLst>
                  <a:outerShdw blurRad="38100" dist="38100" dir="2700000" algn="tl">
                    <a:srgbClr val="000000">
                      <a:alpha val="43137"/>
                    </a:srgbClr>
                  </a:outerShdw>
                </a:effectLst>
              </a:rPr>
              <a:t>diamante</a:t>
            </a:r>
            <a:r>
              <a:rPr lang="pt-BR" b="1" dirty="0" smtClean="0">
                <a:solidFill>
                  <a:schemeClr val="tx1"/>
                </a:solidFill>
                <a:effectLst>
                  <a:outerShdw blurRad="38100" dist="38100" dir="2700000" algn="tl">
                    <a:srgbClr val="000000">
                      <a:alpha val="43137"/>
                    </a:srgbClr>
                  </a:outerShdw>
                </a:effectLst>
              </a:rPr>
              <a:t>, turquesa, ônix, jaspe, safira, carbúnculo, esmeralda e ouro; em ti se faziam os teus tambores e os teus pífaros; no dia em que foste criado foram preparados.  </a:t>
            </a:r>
            <a:r>
              <a:rPr lang="pt-BR" b="1" dirty="0" smtClean="0">
                <a:solidFill>
                  <a:srgbClr val="FF0000"/>
                </a:solidFill>
                <a:effectLst>
                  <a:outerShdw blurRad="38100" dist="38100" dir="2700000" algn="tl">
                    <a:srgbClr val="000000">
                      <a:alpha val="43137"/>
                    </a:srgbClr>
                  </a:outerShdw>
                </a:effectLst>
              </a:rPr>
              <a:t>Tu eras o querubim, ungido</a:t>
            </a:r>
            <a:r>
              <a:rPr lang="pt-BR" b="1" dirty="0" smtClean="0">
                <a:solidFill>
                  <a:schemeClr val="tx1"/>
                </a:solidFill>
                <a:effectLst>
                  <a:outerShdw blurRad="38100" dist="38100" dir="2700000" algn="tl">
                    <a:srgbClr val="000000">
                      <a:alpha val="43137"/>
                    </a:srgbClr>
                  </a:outerShdw>
                </a:effectLst>
              </a:rPr>
              <a:t> para cobrir, e te estabeleci; </a:t>
            </a:r>
            <a:r>
              <a:rPr lang="pt-BR" b="1" dirty="0" smtClean="0">
                <a:solidFill>
                  <a:srgbClr val="FF0000"/>
                </a:solidFill>
                <a:effectLst>
                  <a:outerShdw blurRad="38100" dist="38100" dir="2700000" algn="tl">
                    <a:srgbClr val="000000">
                      <a:alpha val="43137"/>
                    </a:srgbClr>
                  </a:outerShdw>
                </a:effectLst>
              </a:rPr>
              <a:t>no monte santo de Deus estavas</a:t>
            </a:r>
            <a:r>
              <a:rPr lang="pt-BR" b="1" dirty="0" smtClean="0">
                <a:solidFill>
                  <a:schemeClr val="tx1"/>
                </a:solidFill>
                <a:effectLst>
                  <a:outerShdw blurRad="38100" dist="38100" dir="2700000" algn="tl">
                    <a:srgbClr val="000000">
                      <a:alpha val="43137"/>
                    </a:srgbClr>
                  </a:outerShdw>
                </a:effectLst>
              </a:rPr>
              <a:t>, no meio das pedras afogueadas andavas.”  Ezequiel 28:13-14.</a:t>
            </a:r>
            <a:endParaRPr lang="pt-BR" b="1" dirty="0">
              <a:solidFill>
                <a:schemeClr val="tx1"/>
              </a:solidFill>
              <a:effectLst>
                <a:outerShdw blurRad="38100" dist="38100" dir="2700000" algn="tl">
                  <a:srgbClr val="000000">
                    <a:alpha val="43137"/>
                  </a:srgbClr>
                </a:outerShdw>
              </a:effectLst>
            </a:endParaRPr>
          </a:p>
        </p:txBody>
      </p:sp>
      <p:pic>
        <p:nvPicPr>
          <p:cNvPr id="2051" name="Picture 3" descr="E:\estudo - EUA na profecia\ok4_thumb2.jpg"/>
          <p:cNvPicPr>
            <a:picLocks noChangeAspect="1" noChangeArrowheads="1"/>
          </p:cNvPicPr>
          <p:nvPr/>
        </p:nvPicPr>
        <p:blipFill>
          <a:blip r:embed="rId3"/>
          <a:srcRect/>
          <a:stretch>
            <a:fillRect/>
          </a:stretch>
        </p:blipFill>
        <p:spPr bwMode="auto">
          <a:xfrm>
            <a:off x="6429388" y="5214950"/>
            <a:ext cx="2000264" cy="1428736"/>
          </a:xfrm>
          <a:prstGeom prst="rect">
            <a:avLst/>
          </a:prstGeom>
          <a:noFill/>
        </p:spPr>
      </p:pic>
      <p:sp>
        <p:nvSpPr>
          <p:cNvPr id="7" name="Seta para a direita 6"/>
          <p:cNvSpPr/>
          <p:nvPr/>
        </p:nvSpPr>
        <p:spPr>
          <a:xfrm>
            <a:off x="5786446" y="6072206"/>
            <a:ext cx="835532" cy="28575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Seta para a direita 7"/>
          <p:cNvSpPr/>
          <p:nvPr/>
        </p:nvSpPr>
        <p:spPr>
          <a:xfrm rot="7322734">
            <a:off x="8211780" y="5573431"/>
            <a:ext cx="835532" cy="28575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074" name="Picture 2" descr="E:\estudo - EUA na profecia\diamondkl.png"/>
          <p:cNvPicPr>
            <a:picLocks noChangeAspect="1" noChangeArrowheads="1"/>
          </p:cNvPicPr>
          <p:nvPr/>
        </p:nvPicPr>
        <p:blipFill>
          <a:blip r:embed="rId2"/>
          <a:srcRect/>
          <a:stretch>
            <a:fillRect/>
          </a:stretch>
        </p:blipFill>
        <p:spPr bwMode="auto">
          <a:xfrm>
            <a:off x="1357290" y="3571876"/>
            <a:ext cx="6215106" cy="3071834"/>
          </a:xfrm>
          <a:prstGeom prst="rect">
            <a:avLst/>
          </a:prstGeom>
          <a:noFill/>
        </p:spPr>
      </p:pic>
      <p:pic>
        <p:nvPicPr>
          <p:cNvPr id="3075" name="Picture 3" descr="E:\estudo - EUA na profecia\diamantessss1.png"/>
          <p:cNvPicPr>
            <a:picLocks noChangeAspect="1" noChangeArrowheads="1"/>
          </p:cNvPicPr>
          <p:nvPr/>
        </p:nvPicPr>
        <p:blipFill>
          <a:blip r:embed="rId3"/>
          <a:srcRect/>
          <a:stretch>
            <a:fillRect/>
          </a:stretch>
        </p:blipFill>
        <p:spPr bwMode="auto">
          <a:xfrm>
            <a:off x="1357290" y="571480"/>
            <a:ext cx="6215106" cy="3000396"/>
          </a:xfrm>
          <a:prstGeom prst="rect">
            <a:avLst/>
          </a:prstGeom>
          <a:noFill/>
        </p:spPr>
      </p:pic>
      <p:sp>
        <p:nvSpPr>
          <p:cNvPr id="5" name="CaixaDeTexto 4"/>
          <p:cNvSpPr txBox="1"/>
          <p:nvPr/>
        </p:nvSpPr>
        <p:spPr>
          <a:xfrm>
            <a:off x="214282" y="0"/>
            <a:ext cx="7988790" cy="461665"/>
          </a:xfrm>
          <a:prstGeom prst="rect">
            <a:avLst/>
          </a:prstGeom>
          <a:noFill/>
        </p:spPr>
        <p:txBody>
          <a:bodyPr wrap="none" rtlCol="0">
            <a:spAutoFit/>
          </a:bodyPr>
          <a:lstStyle/>
          <a:p>
            <a:r>
              <a:rPr lang="pt-BR" sz="2400" b="1" dirty="0" smtClean="0">
                <a:solidFill>
                  <a:schemeClr val="bg1"/>
                </a:solidFill>
                <a:effectLst>
                  <a:outerShdw blurRad="38100" dist="38100" dir="2700000" algn="tl">
                    <a:srgbClr val="000000">
                      <a:alpha val="43137"/>
                    </a:srgbClr>
                  </a:outerShdw>
                </a:effectLst>
              </a:rPr>
              <a:t>    Outra referência é a música diamantes da cantora </a:t>
            </a:r>
            <a:r>
              <a:rPr lang="pt-BR" sz="2400" b="1" dirty="0" err="1" smtClean="0">
                <a:solidFill>
                  <a:schemeClr val="bg1"/>
                </a:solidFill>
                <a:effectLst>
                  <a:outerShdw blurRad="38100" dist="38100" dir="2700000" algn="tl">
                    <a:srgbClr val="000000">
                      <a:alpha val="43137"/>
                    </a:srgbClr>
                  </a:outerShdw>
                </a:effectLst>
              </a:rPr>
              <a:t>Rhianna</a:t>
            </a:r>
            <a:r>
              <a:rPr lang="pt-BR" sz="2400" b="1" dirty="0" smtClean="0">
                <a:solidFill>
                  <a:schemeClr val="bg1"/>
                </a:solidFill>
                <a:effectLst>
                  <a:outerShdw blurRad="38100" dist="38100" dir="2700000" algn="tl">
                    <a:srgbClr val="000000">
                      <a:alpha val="43137"/>
                    </a:srgbClr>
                  </a:outerShdw>
                </a:effectLst>
              </a:rPr>
              <a:t>.</a:t>
            </a:r>
            <a:endParaRPr lang="pt-BR" sz="2400" b="1"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122" name="Picture 2" descr="E:\estudo - EUA na profecia\babilonia21.jpg"/>
          <p:cNvPicPr>
            <a:picLocks noChangeAspect="1" noChangeArrowheads="1"/>
          </p:cNvPicPr>
          <p:nvPr/>
        </p:nvPicPr>
        <p:blipFill>
          <a:blip r:embed="rId2"/>
          <a:srcRect/>
          <a:stretch>
            <a:fillRect/>
          </a:stretch>
        </p:blipFill>
        <p:spPr bwMode="auto">
          <a:xfrm>
            <a:off x="5500694" y="3857628"/>
            <a:ext cx="3357586" cy="2795591"/>
          </a:xfrm>
          <a:prstGeom prst="rect">
            <a:avLst/>
          </a:prstGeom>
          <a:noFill/>
          <a:ln w="76200">
            <a:solidFill>
              <a:srgbClr val="FF0000"/>
            </a:solidFill>
          </a:ln>
        </p:spPr>
      </p:pic>
      <p:pic>
        <p:nvPicPr>
          <p:cNvPr id="5123" name="Picture 3" descr="E:\estudo - EUA na profecia\hearts.jpg"/>
          <p:cNvPicPr>
            <a:picLocks noChangeAspect="1" noChangeArrowheads="1"/>
          </p:cNvPicPr>
          <p:nvPr/>
        </p:nvPicPr>
        <p:blipFill>
          <a:blip r:embed="rId3"/>
          <a:srcRect/>
          <a:stretch>
            <a:fillRect/>
          </a:stretch>
        </p:blipFill>
        <p:spPr bwMode="auto">
          <a:xfrm>
            <a:off x="428596" y="1285860"/>
            <a:ext cx="5848350" cy="1419225"/>
          </a:xfrm>
          <a:prstGeom prst="rect">
            <a:avLst/>
          </a:prstGeom>
          <a:noFill/>
          <a:ln w="76200">
            <a:solidFill>
              <a:srgbClr val="FF0000"/>
            </a:solidFill>
          </a:ln>
        </p:spPr>
      </p:pic>
      <p:pic>
        <p:nvPicPr>
          <p:cNvPr id="5124" name="Picture 4" descr="E:\estudo - EUA na profecia\daniel-2-image.jpg"/>
          <p:cNvPicPr>
            <a:picLocks noChangeAspect="1" noChangeArrowheads="1"/>
          </p:cNvPicPr>
          <p:nvPr/>
        </p:nvPicPr>
        <p:blipFill>
          <a:blip r:embed="rId4"/>
          <a:srcRect/>
          <a:stretch>
            <a:fillRect/>
          </a:stretch>
        </p:blipFill>
        <p:spPr bwMode="auto">
          <a:xfrm>
            <a:off x="0" y="2922578"/>
            <a:ext cx="5256222" cy="3935422"/>
          </a:xfrm>
          <a:prstGeom prst="rect">
            <a:avLst/>
          </a:prstGeom>
          <a:noFill/>
        </p:spPr>
      </p:pic>
      <p:pic>
        <p:nvPicPr>
          <p:cNvPr id="5125" name="Picture 5" descr="C:\Documents and Settings\Machado\Meus documentos\Imagens bíblicas\1879.jpg"/>
          <p:cNvPicPr>
            <a:picLocks noChangeAspect="1" noChangeArrowheads="1"/>
          </p:cNvPicPr>
          <p:nvPr/>
        </p:nvPicPr>
        <p:blipFill>
          <a:blip r:embed="rId5" cstate="print"/>
          <a:srcRect/>
          <a:stretch>
            <a:fillRect/>
          </a:stretch>
        </p:blipFill>
        <p:spPr bwMode="auto">
          <a:xfrm>
            <a:off x="8072462" y="142852"/>
            <a:ext cx="785818" cy="857256"/>
          </a:xfrm>
          <a:prstGeom prst="rect">
            <a:avLst/>
          </a:prstGeom>
          <a:noFill/>
          <a:ln w="76200">
            <a:solidFill>
              <a:srgbClr val="FF0000"/>
            </a:solidFill>
          </a:ln>
        </p:spPr>
      </p:pic>
      <p:sp>
        <p:nvSpPr>
          <p:cNvPr id="7" name="Retângulo 6"/>
          <p:cNvSpPr/>
          <p:nvPr/>
        </p:nvSpPr>
        <p:spPr>
          <a:xfrm>
            <a:off x="214282" y="142852"/>
            <a:ext cx="7572428" cy="914400"/>
          </a:xfrm>
          <a:prstGeom prst="rect">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200" b="1" dirty="0" smtClean="0">
                <a:solidFill>
                  <a:srgbClr val="FF0000"/>
                </a:solidFill>
                <a:effectLst>
                  <a:outerShdw blurRad="38100" dist="38100" dir="2700000" algn="tl">
                    <a:srgbClr val="000000">
                      <a:alpha val="43137"/>
                    </a:srgbClr>
                  </a:outerShdw>
                </a:effectLst>
                <a:latin typeface="Berlin Sans FB Demi" pitchFamily="34" charset="0"/>
              </a:rPr>
              <a:t>GLOBO CELEBRA NASCIMENTO DE BABILÔNIA COMO NOVELA</a:t>
            </a:r>
            <a:endParaRPr lang="pt-BR" sz="3200" b="1" dirty="0">
              <a:solidFill>
                <a:srgbClr val="FF0000"/>
              </a:solidFill>
              <a:effectLst>
                <a:outerShdw blurRad="38100" dist="38100" dir="2700000" algn="tl">
                  <a:srgbClr val="000000">
                    <a:alpha val="43137"/>
                  </a:srgbClr>
                </a:outerShdw>
              </a:effectLst>
              <a:latin typeface="Berlin Sans FB Demi" pitchFamily="34" charset="0"/>
            </a:endParaRPr>
          </a:p>
        </p:txBody>
      </p:sp>
      <p:sp>
        <p:nvSpPr>
          <p:cNvPr id="8" name="Retângulo 7"/>
          <p:cNvSpPr/>
          <p:nvPr/>
        </p:nvSpPr>
        <p:spPr>
          <a:xfrm>
            <a:off x="6500826" y="1214422"/>
            <a:ext cx="2428892" cy="2357454"/>
          </a:xfrm>
          <a:prstGeom prst="rect">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smtClean="0">
                <a:solidFill>
                  <a:schemeClr val="tx1"/>
                </a:solidFill>
                <a:effectLst>
                  <a:outerShdw blurRad="38100" dist="38100" dir="2700000" algn="tl">
                    <a:srgbClr val="000000">
                      <a:alpha val="43137"/>
                    </a:srgbClr>
                  </a:outerShdw>
                </a:effectLst>
              </a:rPr>
              <a:t>O simbolismo e o nome da nova novela da Globo não é mera casualidade, todos meios de comunicação e mídia estão com suas agendas divulgando o nascimento de Babel.</a:t>
            </a:r>
            <a:endParaRPr lang="pt-BR" b="1" dirty="0">
              <a:solidFill>
                <a:schemeClr val="tx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Eduardo\Desktop\seminario_esperanca_para_viver\jpg\biblia\bg_bibl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142844" y="0"/>
            <a:ext cx="8992615" cy="5078313"/>
          </a:xfrm>
          <a:prstGeom prst="rect">
            <a:avLst/>
          </a:prstGeom>
          <a:noFill/>
        </p:spPr>
        <p:txBody>
          <a:bodyPr wrap="square" rtlCol="0">
            <a:spAutoFit/>
          </a:bodyPr>
          <a:lstStyle/>
          <a:p>
            <a:r>
              <a:rPr lang="pt-BR" sz="3600" b="1" dirty="0" smtClean="0">
                <a:solidFill>
                  <a:srgbClr val="FF0000"/>
                </a:solidFill>
                <a:effectLst>
                  <a:outerShdw blurRad="38100" dist="38100" dir="2700000" algn="tl">
                    <a:srgbClr val="000000">
                      <a:alpha val="43137"/>
                    </a:srgbClr>
                  </a:outerShdw>
                </a:effectLst>
              </a:rPr>
              <a:t>                       PROTEGENDO O QG</a:t>
            </a:r>
          </a:p>
          <a:p>
            <a:r>
              <a:rPr lang="pt-BR" sz="2000" b="1" dirty="0" smtClean="0">
                <a:solidFill>
                  <a:schemeClr val="bg1"/>
                </a:solidFill>
                <a:effectLst>
                  <a:outerShdw blurRad="38100" dist="38100" dir="2700000" algn="tl">
                    <a:srgbClr val="000000">
                      <a:alpha val="43137"/>
                    </a:srgbClr>
                  </a:outerShdw>
                </a:effectLst>
              </a:rPr>
              <a:t>Informações  como  essas,  não  apenas mostram o domínio de Satanás nos meios</a:t>
            </a:r>
          </a:p>
          <a:p>
            <a:r>
              <a:rPr lang="pt-BR" sz="2000" b="1" dirty="0" smtClean="0">
                <a:solidFill>
                  <a:schemeClr val="bg1"/>
                </a:solidFill>
                <a:effectLst>
                  <a:outerShdw blurRad="38100" dist="38100" dir="2700000" algn="tl">
                    <a:srgbClr val="000000">
                      <a:alpha val="43137"/>
                    </a:srgbClr>
                  </a:outerShdw>
                </a:effectLst>
              </a:rPr>
              <a:t>de  comunicação,  notadamente na televisão; demonstram, também, a influência</a:t>
            </a:r>
          </a:p>
          <a:p>
            <a:r>
              <a:rPr lang="pt-BR" sz="2000" b="1" dirty="0" smtClean="0">
                <a:solidFill>
                  <a:schemeClr val="bg1"/>
                </a:solidFill>
                <a:effectLst>
                  <a:outerShdw blurRad="38100" dist="38100" dir="2700000" algn="tl">
                    <a:srgbClr val="000000">
                      <a:alpha val="43137"/>
                    </a:srgbClr>
                  </a:outerShdw>
                </a:effectLst>
              </a:rPr>
              <a:t>que  essas programações diárias causam na mente dos que assistem a elas.  É um</a:t>
            </a:r>
          </a:p>
          <a:p>
            <a:r>
              <a:rPr lang="pt-BR" sz="2000" b="1" dirty="0" smtClean="0">
                <a:solidFill>
                  <a:schemeClr val="bg1"/>
                </a:solidFill>
                <a:effectLst>
                  <a:outerShdw blurRad="38100" dist="38100" dir="2700000" algn="tl">
                    <a:srgbClr val="000000">
                      <a:alpha val="43137"/>
                    </a:srgbClr>
                  </a:outerShdw>
                </a:effectLst>
              </a:rPr>
              <a:t>pensamento  muito solene para os cristãos a certeza de que estamos no limiar da</a:t>
            </a:r>
          </a:p>
          <a:p>
            <a:r>
              <a:rPr lang="pt-BR" sz="2000" b="1" dirty="0" smtClean="0">
                <a:solidFill>
                  <a:schemeClr val="bg1"/>
                </a:solidFill>
                <a:effectLst>
                  <a:outerShdw blurRad="38100" dist="38100" dir="2700000" algn="tl">
                    <a:srgbClr val="000000">
                      <a:alpha val="43137"/>
                    </a:srgbClr>
                  </a:outerShdw>
                </a:effectLst>
              </a:rPr>
              <a:t>eternidade.    Temos  que  nos  preparar devidamente para o que está bem diante </a:t>
            </a:r>
          </a:p>
          <a:p>
            <a:r>
              <a:rPr lang="pt-BR" sz="2000" b="1" dirty="0" smtClean="0">
                <a:solidFill>
                  <a:schemeClr val="bg1"/>
                </a:solidFill>
                <a:effectLst>
                  <a:outerShdw blurRad="38100" dist="38100" dir="2700000" algn="tl">
                    <a:srgbClr val="000000">
                      <a:alpha val="43137"/>
                    </a:srgbClr>
                  </a:outerShdw>
                </a:effectLst>
              </a:rPr>
              <a:t>de   nós.    Mudanças   devem   ser  operadas.   Pecados  devem ser extirpados e o </a:t>
            </a:r>
          </a:p>
          <a:p>
            <a:r>
              <a:rPr lang="pt-BR" sz="2000" b="1" dirty="0" smtClean="0">
                <a:solidFill>
                  <a:schemeClr val="bg1"/>
                </a:solidFill>
                <a:effectLst>
                  <a:outerShdw blurRad="38100" dist="38100" dir="2700000" algn="tl">
                    <a:srgbClr val="000000">
                      <a:alpha val="43137"/>
                    </a:srgbClr>
                  </a:outerShdw>
                </a:effectLst>
              </a:rPr>
              <a:t>caráter  cristão deve ser purificado de toda nódoa e impureza.  O inimigo da alma</a:t>
            </a:r>
          </a:p>
          <a:p>
            <a:r>
              <a:rPr lang="pt-BR" sz="2000" b="1" dirty="0" smtClean="0">
                <a:solidFill>
                  <a:schemeClr val="bg1"/>
                </a:solidFill>
                <a:effectLst>
                  <a:outerShdw blurRad="38100" dist="38100" dir="2700000" algn="tl">
                    <a:srgbClr val="000000">
                      <a:alpha val="43137"/>
                    </a:srgbClr>
                  </a:outerShdw>
                </a:effectLst>
              </a:rPr>
              <a:t>sabe   disso.    Sabe   que   resta  pouquíssimo  tempo para que o Espírito de Deus</a:t>
            </a:r>
          </a:p>
          <a:p>
            <a:r>
              <a:rPr lang="pt-BR" sz="2000" b="1" dirty="0" smtClean="0">
                <a:solidFill>
                  <a:schemeClr val="bg1"/>
                </a:solidFill>
                <a:effectLst>
                  <a:outerShdw blurRad="38100" dist="38100" dir="2700000" algn="tl">
                    <a:srgbClr val="000000">
                      <a:alpha val="43137"/>
                    </a:srgbClr>
                  </a:outerShdw>
                </a:effectLst>
              </a:rPr>
              <a:t>opere essas transformações em meio ao povo de Deus. </a:t>
            </a:r>
          </a:p>
          <a:p>
            <a:endParaRPr lang="pt-BR" sz="2000" b="1" dirty="0" smtClean="0">
              <a:solidFill>
                <a:schemeClr val="bg1"/>
              </a:solidFill>
              <a:effectLst>
                <a:outerShdw blurRad="38100" dist="38100" dir="2700000" algn="tl">
                  <a:srgbClr val="000000">
                    <a:alpha val="43137"/>
                  </a:srgbClr>
                </a:outerShdw>
              </a:effectLst>
            </a:endParaRPr>
          </a:p>
          <a:p>
            <a:r>
              <a:rPr lang="pt-BR" sz="2000" b="1" dirty="0" smtClean="0">
                <a:solidFill>
                  <a:schemeClr val="bg1"/>
                </a:solidFill>
                <a:effectLst>
                  <a:outerShdw blurRad="38100" dist="38100" dir="2700000" algn="tl">
                    <a:srgbClr val="000000">
                      <a:alpha val="43137"/>
                    </a:srgbClr>
                  </a:outerShdw>
                </a:effectLst>
              </a:rPr>
              <a:t>Ele  (Satanás)  “...</a:t>
            </a:r>
            <a:r>
              <a:rPr lang="pt-BR" sz="2000" b="1" dirty="0" smtClean="0">
                <a:solidFill>
                  <a:srgbClr val="FFFF00"/>
                </a:solidFill>
                <a:effectLst>
                  <a:outerShdw blurRad="38100" dist="38100" dir="2700000" algn="tl">
                    <a:srgbClr val="000000">
                      <a:alpha val="43137"/>
                    </a:srgbClr>
                  </a:outerShdw>
                </a:effectLst>
              </a:rPr>
              <a:t>sabe qual a verdade essencial ao povo</a:t>
            </a:r>
            <a:r>
              <a:rPr lang="pt-BR" sz="2000" b="1" dirty="0" smtClean="0">
                <a:solidFill>
                  <a:schemeClr val="bg1"/>
                </a:solidFill>
                <a:effectLst>
                  <a:outerShdw blurRad="38100" dist="38100" dir="2700000" algn="tl">
                    <a:srgbClr val="000000">
                      <a:alpha val="43137"/>
                    </a:srgbClr>
                  </a:outerShdw>
                </a:effectLst>
              </a:rPr>
              <a:t> e se </a:t>
            </a:r>
            <a:r>
              <a:rPr lang="pt-BR" sz="2000" b="1" dirty="0" smtClean="0">
                <a:solidFill>
                  <a:srgbClr val="FFFF00"/>
                </a:solidFill>
                <a:effectLst>
                  <a:outerShdw blurRad="38100" dist="38100" dir="2700000" algn="tl">
                    <a:srgbClr val="000000">
                      <a:alpha val="43137"/>
                    </a:srgbClr>
                  </a:outerShdw>
                </a:effectLst>
              </a:rPr>
              <a:t>empenha em distrair</a:t>
            </a:r>
          </a:p>
          <a:p>
            <a:r>
              <a:rPr lang="pt-BR" sz="2000" b="1" dirty="0" smtClean="0">
                <a:solidFill>
                  <a:srgbClr val="FFFF00"/>
                </a:solidFill>
                <a:effectLst>
                  <a:outerShdw blurRad="38100" dist="38100" dir="2700000" algn="tl">
                    <a:srgbClr val="000000">
                      <a:alpha val="43137"/>
                    </a:srgbClr>
                  </a:outerShdw>
                </a:effectLst>
              </a:rPr>
              <a:t>as mentes das grandes verdades</a:t>
            </a:r>
            <a:r>
              <a:rPr lang="pt-BR" sz="2000" b="1" dirty="0" smtClean="0">
                <a:solidFill>
                  <a:schemeClr val="bg1"/>
                </a:solidFill>
                <a:effectLst>
                  <a:outerShdw blurRad="38100" dist="38100" dir="2700000" algn="tl">
                    <a:srgbClr val="000000">
                      <a:alpha val="43137"/>
                    </a:srgbClr>
                  </a:outerShdw>
                </a:effectLst>
              </a:rPr>
              <a:t> destinadas a prepará-las para o que está prestes</a:t>
            </a:r>
          </a:p>
          <a:p>
            <a:r>
              <a:rPr lang="pt-BR" sz="2000" b="1" dirty="0" smtClean="0">
                <a:solidFill>
                  <a:schemeClr val="bg1"/>
                </a:solidFill>
                <a:effectLst>
                  <a:outerShdw blurRad="38100" dist="38100" dir="2700000" algn="tl">
                    <a:srgbClr val="000000">
                      <a:alpha val="43137"/>
                    </a:srgbClr>
                  </a:outerShdw>
                </a:effectLst>
              </a:rPr>
              <a:t>a sobrevir ao mundo.”  Evangelismo, pág. 602.</a:t>
            </a:r>
          </a:p>
          <a:p>
            <a:endParaRPr lang="pt-BR" sz="28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615428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Eduardo\Desktop\seminario_esperanca_para_viver\jpg\biblia\bg_bibl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285720" y="428604"/>
            <a:ext cx="8559787" cy="4154984"/>
          </a:xfrm>
          <a:prstGeom prst="rect">
            <a:avLst/>
          </a:prstGeom>
          <a:noFill/>
        </p:spPr>
        <p:txBody>
          <a:bodyPr wrap="square" rtlCol="0">
            <a:spAutoFit/>
          </a:bodyPr>
          <a:lstStyle/>
          <a:p>
            <a:r>
              <a:rPr lang="pt-BR" sz="2400" b="1" dirty="0" smtClean="0">
                <a:solidFill>
                  <a:schemeClr val="bg1"/>
                </a:solidFill>
                <a:effectLst>
                  <a:outerShdw blurRad="38100" dist="38100" dir="2700000" algn="tl">
                    <a:srgbClr val="000000">
                      <a:alpha val="43137"/>
                    </a:srgbClr>
                  </a:outerShdw>
                </a:effectLst>
              </a:rPr>
              <a:t>A  Bíblia  adverte:  “</a:t>
            </a:r>
            <a:r>
              <a:rPr lang="pt-BR" sz="2400" b="1" dirty="0" smtClean="0">
                <a:solidFill>
                  <a:srgbClr val="FFFF00"/>
                </a:solidFill>
                <a:effectLst>
                  <a:outerShdw blurRad="38100" dist="38100" dir="2700000" algn="tl">
                    <a:srgbClr val="000000">
                      <a:alpha val="43137"/>
                    </a:srgbClr>
                  </a:outerShdw>
                </a:effectLst>
              </a:rPr>
              <a:t>O diabo, vosso adversário</a:t>
            </a:r>
            <a:r>
              <a:rPr lang="pt-BR" sz="2400" b="1" dirty="0" smtClean="0">
                <a:solidFill>
                  <a:schemeClr val="bg1"/>
                </a:solidFill>
                <a:effectLst>
                  <a:outerShdw blurRad="38100" dist="38100" dir="2700000" algn="tl">
                    <a:srgbClr val="000000">
                      <a:alpha val="43137"/>
                    </a:srgbClr>
                  </a:outerShdw>
                </a:effectLst>
              </a:rPr>
              <a:t>, </a:t>
            </a:r>
            <a:r>
              <a:rPr lang="pt-BR" sz="2400" b="1" dirty="0" smtClean="0">
                <a:solidFill>
                  <a:srgbClr val="FFFF00"/>
                </a:solidFill>
                <a:effectLst>
                  <a:outerShdw blurRad="38100" dist="38100" dir="2700000" algn="tl">
                    <a:srgbClr val="000000">
                      <a:alpha val="43137"/>
                    </a:srgbClr>
                  </a:outerShdw>
                </a:effectLst>
              </a:rPr>
              <a:t>anda em derredor</a:t>
            </a:r>
            <a:r>
              <a:rPr lang="pt-BR" sz="2400" b="1" dirty="0" smtClean="0">
                <a:solidFill>
                  <a:schemeClr val="bg1"/>
                </a:solidFill>
                <a:effectLst>
                  <a:outerShdw blurRad="38100" dist="38100" dir="2700000" algn="tl">
                    <a:srgbClr val="000000">
                      <a:alpha val="43137"/>
                    </a:srgbClr>
                  </a:outerShdw>
                </a:effectLst>
              </a:rPr>
              <a:t>,</a:t>
            </a:r>
          </a:p>
          <a:p>
            <a:r>
              <a:rPr lang="pt-BR" sz="2400" b="1" dirty="0" smtClean="0">
                <a:solidFill>
                  <a:schemeClr val="bg1"/>
                </a:solidFill>
                <a:effectLst>
                  <a:outerShdw blurRad="38100" dist="38100" dir="2700000" algn="tl">
                    <a:srgbClr val="000000">
                      <a:alpha val="43137"/>
                    </a:srgbClr>
                  </a:outerShdw>
                </a:effectLst>
              </a:rPr>
              <a:t>como  leão  que  ruge  </a:t>
            </a:r>
            <a:r>
              <a:rPr lang="pt-BR" sz="2400" b="1" dirty="0" smtClean="0">
                <a:solidFill>
                  <a:srgbClr val="FFFF00"/>
                </a:solidFill>
                <a:effectLst>
                  <a:outerShdw blurRad="38100" dist="38100" dir="2700000" algn="tl">
                    <a:srgbClr val="000000">
                      <a:alpha val="43137"/>
                    </a:srgbClr>
                  </a:outerShdw>
                </a:effectLst>
              </a:rPr>
              <a:t>procurando  alguém para devorar</a:t>
            </a:r>
            <a:r>
              <a:rPr lang="pt-BR" sz="2400" b="1" dirty="0" smtClean="0">
                <a:solidFill>
                  <a:schemeClr val="bg1"/>
                </a:solidFill>
                <a:effectLst>
                  <a:outerShdw blurRad="38100" dist="38100" dir="2700000" algn="tl">
                    <a:srgbClr val="000000">
                      <a:alpha val="43137"/>
                    </a:srgbClr>
                  </a:outerShdw>
                </a:effectLst>
              </a:rPr>
              <a:t>.” I Pedro </a:t>
            </a:r>
          </a:p>
          <a:p>
            <a:r>
              <a:rPr lang="pt-BR" sz="2400" b="1" dirty="0" smtClean="0">
                <a:solidFill>
                  <a:schemeClr val="bg1"/>
                </a:solidFill>
                <a:effectLst>
                  <a:outerShdw blurRad="38100" dist="38100" dir="2700000" algn="tl">
                    <a:srgbClr val="000000">
                      <a:alpha val="43137"/>
                    </a:srgbClr>
                  </a:outerShdw>
                </a:effectLst>
              </a:rPr>
              <a:t>5:08.   Para  alcançar  seu  grande objetivo, ele ataca diretamente</a:t>
            </a:r>
          </a:p>
          <a:p>
            <a:r>
              <a:rPr lang="pt-BR" sz="2400" b="1" dirty="0" smtClean="0">
                <a:solidFill>
                  <a:schemeClr val="bg1"/>
                </a:solidFill>
                <a:effectLst>
                  <a:outerShdw blurRad="38100" dist="38100" dir="2700000" algn="tl">
                    <a:srgbClr val="000000">
                      <a:alpha val="43137"/>
                    </a:srgbClr>
                  </a:outerShdw>
                </a:effectLst>
              </a:rPr>
              <a:t>nosso QG (Quartel General), procurando:</a:t>
            </a:r>
          </a:p>
          <a:p>
            <a:endParaRPr lang="pt-BR" sz="2400" b="1" dirty="0" smtClean="0">
              <a:solidFill>
                <a:schemeClr val="bg1"/>
              </a:solidFill>
              <a:effectLst>
                <a:outerShdw blurRad="38100" dist="38100" dir="2700000" algn="tl">
                  <a:srgbClr val="000000">
                    <a:alpha val="43137"/>
                  </a:srgbClr>
                </a:outerShdw>
              </a:effectLst>
            </a:endParaRPr>
          </a:p>
          <a:p>
            <a:r>
              <a:rPr lang="pt-BR" sz="2400" b="1" dirty="0" smtClean="0">
                <a:solidFill>
                  <a:schemeClr val="bg1"/>
                </a:solidFill>
                <a:effectLst>
                  <a:outerShdw blurRad="38100" dist="38100" dir="2700000" algn="tl">
                    <a:srgbClr val="000000">
                      <a:alpha val="43137"/>
                    </a:srgbClr>
                  </a:outerShdw>
                </a:effectLst>
              </a:rPr>
              <a:t>1- Quebrar nossa capacidade de resistência;</a:t>
            </a:r>
          </a:p>
          <a:p>
            <a:r>
              <a:rPr lang="pt-BR" sz="2400" b="1" dirty="0" smtClean="0">
                <a:solidFill>
                  <a:schemeClr val="bg1"/>
                </a:solidFill>
                <a:effectLst>
                  <a:outerShdw blurRad="38100" dist="38100" dir="2700000" algn="tl">
                    <a:srgbClr val="000000">
                      <a:alpha val="43137"/>
                    </a:srgbClr>
                  </a:outerShdw>
                </a:effectLst>
              </a:rPr>
              <a:t>2- Embaralhar   o   nosso   sistema  de  comunicação  com  o nosso </a:t>
            </a:r>
          </a:p>
          <a:p>
            <a:r>
              <a:rPr lang="pt-BR" sz="2400" b="1" dirty="0" smtClean="0">
                <a:solidFill>
                  <a:schemeClr val="bg1"/>
                </a:solidFill>
                <a:effectLst>
                  <a:outerShdw blurRad="38100" dist="38100" dir="2700000" algn="tl">
                    <a:srgbClr val="000000">
                      <a:alpha val="43137"/>
                    </a:srgbClr>
                  </a:outerShdw>
                </a:effectLst>
              </a:rPr>
              <a:t>Comandante  (Jesus), impedindo que recebemos </a:t>
            </a:r>
            <a:r>
              <a:rPr lang="pt-BR" sz="2400" b="1" dirty="0" err="1" smtClean="0">
                <a:solidFill>
                  <a:schemeClr val="bg1"/>
                </a:solidFill>
                <a:effectLst>
                  <a:outerShdw blurRad="38100" dist="38100" dir="2700000" algn="tl">
                    <a:srgbClr val="000000">
                      <a:alpha val="43137"/>
                    </a:srgbClr>
                  </a:outerShdw>
                </a:effectLst>
              </a:rPr>
              <a:t>dEle</a:t>
            </a:r>
            <a:r>
              <a:rPr lang="pt-BR" sz="2400" b="1" dirty="0" smtClean="0">
                <a:solidFill>
                  <a:schemeClr val="bg1"/>
                </a:solidFill>
                <a:effectLst>
                  <a:outerShdw blurRad="38100" dist="38100" dir="2700000" algn="tl">
                    <a:srgbClr val="000000">
                      <a:alpha val="43137"/>
                    </a:srgbClr>
                  </a:outerShdw>
                </a:effectLst>
              </a:rPr>
              <a:t> orientações</a:t>
            </a:r>
          </a:p>
          <a:p>
            <a:r>
              <a:rPr lang="pt-BR" sz="2400" b="1" dirty="0" smtClean="0">
                <a:solidFill>
                  <a:schemeClr val="bg1"/>
                </a:solidFill>
                <a:effectLst>
                  <a:outerShdw blurRad="38100" dist="38100" dir="2700000" algn="tl">
                    <a:srgbClr val="000000">
                      <a:alpha val="43137"/>
                    </a:srgbClr>
                  </a:outerShdw>
                </a:effectLst>
              </a:rPr>
              <a:t>e apoio;</a:t>
            </a:r>
          </a:p>
          <a:p>
            <a:r>
              <a:rPr lang="pt-BR" sz="2400" b="1" dirty="0" smtClean="0">
                <a:solidFill>
                  <a:schemeClr val="bg1"/>
                </a:solidFill>
                <a:effectLst>
                  <a:outerShdw blurRad="38100" dist="38100" dir="2700000" algn="tl">
                    <a:srgbClr val="000000">
                      <a:alpha val="43137"/>
                    </a:srgbClr>
                  </a:outerShdw>
                </a:effectLst>
              </a:rPr>
              <a:t>3- Manter-nos   sitiados,   impedidos   de   reagir  como  a situação </a:t>
            </a:r>
          </a:p>
          <a:p>
            <a:r>
              <a:rPr lang="pt-BR" sz="2400" b="1" dirty="0" smtClean="0">
                <a:solidFill>
                  <a:schemeClr val="bg1"/>
                </a:solidFill>
                <a:effectLst>
                  <a:outerShdw blurRad="38100" dist="38100" dir="2700000" algn="tl">
                    <a:srgbClr val="000000">
                      <a:alpha val="43137"/>
                    </a:srgbClr>
                  </a:outerShdw>
                </a:effectLst>
              </a:rPr>
              <a:t>requer, para que permaneçamos definhando até a morte.</a:t>
            </a:r>
            <a:endParaRPr lang="pt-BR" sz="2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615428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Eduardo\Desktop\seminario_esperanca_para_viver\jpg\biblia\bg_bibl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142844" y="214290"/>
            <a:ext cx="8992230" cy="3046988"/>
          </a:xfrm>
          <a:prstGeom prst="rect">
            <a:avLst/>
          </a:prstGeom>
          <a:noFill/>
        </p:spPr>
        <p:txBody>
          <a:bodyPr wrap="square" rtlCol="0">
            <a:spAutoFit/>
          </a:bodyPr>
          <a:lstStyle/>
          <a:p>
            <a:r>
              <a:rPr lang="pt-BR" sz="2400" b="1" dirty="0" smtClean="0">
                <a:solidFill>
                  <a:schemeClr val="bg1"/>
                </a:solidFill>
                <a:effectLst>
                  <a:outerShdw blurRad="38100" dist="38100" dir="2700000" algn="tl">
                    <a:srgbClr val="000000">
                      <a:alpha val="43137"/>
                    </a:srgbClr>
                  </a:outerShdw>
                </a:effectLst>
              </a:rPr>
              <a:t>A Bíblia mostra que é pela contemplação que somos transformados</a:t>
            </a:r>
          </a:p>
          <a:p>
            <a:r>
              <a:rPr lang="pt-BR" sz="2400" b="1" dirty="0" smtClean="0">
                <a:solidFill>
                  <a:schemeClr val="bg1"/>
                </a:solidFill>
                <a:effectLst>
                  <a:outerShdw blurRad="38100" dist="38100" dir="2700000" algn="tl">
                    <a:srgbClr val="000000">
                      <a:alpha val="43137"/>
                    </a:srgbClr>
                  </a:outerShdw>
                </a:effectLst>
              </a:rPr>
              <a:t>(II  Cor.  3:18).    Ela   nos   adverte   a   guardarmos   devidamente   a </a:t>
            </a:r>
          </a:p>
          <a:p>
            <a:r>
              <a:rPr lang="pt-BR" sz="2400" b="1" dirty="0" smtClean="0">
                <a:solidFill>
                  <a:schemeClr val="bg1"/>
                </a:solidFill>
                <a:effectLst>
                  <a:outerShdw blurRad="38100" dist="38100" dir="2700000" algn="tl">
                    <a:srgbClr val="000000">
                      <a:alpha val="43137"/>
                    </a:srgbClr>
                  </a:outerShdw>
                </a:effectLst>
              </a:rPr>
              <a:t>fortaleza  da alma: “Sobre tudo o que se deve guardar, </a:t>
            </a:r>
            <a:r>
              <a:rPr lang="pt-BR" sz="2400" b="1" dirty="0" smtClean="0">
                <a:solidFill>
                  <a:srgbClr val="FFFF00"/>
                </a:solidFill>
                <a:effectLst>
                  <a:outerShdw blurRad="38100" dist="38100" dir="2700000" algn="tl">
                    <a:srgbClr val="000000">
                      <a:alpha val="43137"/>
                    </a:srgbClr>
                  </a:outerShdw>
                </a:effectLst>
              </a:rPr>
              <a:t>guarda o teu</a:t>
            </a:r>
          </a:p>
          <a:p>
            <a:r>
              <a:rPr lang="pt-BR" sz="2400" b="1" dirty="0" smtClean="0">
                <a:solidFill>
                  <a:srgbClr val="FFFF00"/>
                </a:solidFill>
                <a:effectLst>
                  <a:outerShdw blurRad="38100" dist="38100" dir="2700000" algn="tl">
                    <a:srgbClr val="000000">
                      <a:alpha val="43137"/>
                    </a:srgbClr>
                  </a:outerShdw>
                </a:effectLst>
              </a:rPr>
              <a:t>coração    </a:t>
            </a:r>
            <a:r>
              <a:rPr lang="pt-BR" sz="2400" b="1" dirty="0" smtClean="0">
                <a:solidFill>
                  <a:schemeClr val="bg1"/>
                </a:solidFill>
                <a:effectLst>
                  <a:outerShdw blurRad="38100" dist="38100" dir="2700000" algn="tl">
                    <a:srgbClr val="000000">
                      <a:alpha val="43137"/>
                    </a:srgbClr>
                  </a:outerShdw>
                </a:effectLst>
              </a:rPr>
              <a:t>(mente),    porque    dele    procedem   as  fontes da vida.”</a:t>
            </a:r>
          </a:p>
          <a:p>
            <a:r>
              <a:rPr lang="pt-BR" sz="2400" b="1" dirty="0" smtClean="0">
                <a:solidFill>
                  <a:schemeClr val="bg1"/>
                </a:solidFill>
                <a:effectLst>
                  <a:outerShdw blurRad="38100" dist="38100" dir="2700000" algn="tl">
                    <a:srgbClr val="000000">
                      <a:alpha val="43137"/>
                    </a:srgbClr>
                  </a:outerShdw>
                </a:effectLst>
              </a:rPr>
              <a:t>Provérbios 4:23.</a:t>
            </a:r>
          </a:p>
          <a:p>
            <a:endParaRPr lang="pt-BR" sz="2400" b="1" dirty="0" smtClean="0">
              <a:solidFill>
                <a:schemeClr val="bg1"/>
              </a:solidFill>
              <a:effectLst>
                <a:outerShdw blurRad="38100" dist="38100" dir="2700000" algn="tl">
                  <a:srgbClr val="000000">
                    <a:alpha val="43137"/>
                  </a:srgbClr>
                </a:outerShdw>
              </a:effectLst>
            </a:endParaRPr>
          </a:p>
          <a:p>
            <a:r>
              <a:rPr lang="pt-BR" sz="2400" b="1" dirty="0" smtClean="0">
                <a:solidFill>
                  <a:schemeClr val="bg1"/>
                </a:solidFill>
                <a:effectLst>
                  <a:outerShdw blurRad="38100" dist="38100" dir="2700000" algn="tl">
                    <a:srgbClr val="000000">
                      <a:alpha val="43137"/>
                    </a:srgbClr>
                  </a:outerShdw>
                </a:effectLst>
              </a:rPr>
              <a:t>Estamos em plena guerra!  Travamos um combate incessante contra</a:t>
            </a:r>
          </a:p>
          <a:p>
            <a:r>
              <a:rPr lang="pt-BR" sz="2400" b="1" dirty="0" smtClean="0">
                <a:solidFill>
                  <a:schemeClr val="bg1"/>
                </a:solidFill>
                <a:effectLst>
                  <a:outerShdw blurRad="38100" dist="38100" dir="2700000" algn="tl">
                    <a:srgbClr val="000000">
                      <a:alpha val="43137"/>
                    </a:srgbClr>
                  </a:outerShdw>
                </a:effectLst>
              </a:rPr>
              <a:t>os   poderes   das  trevas  (</a:t>
            </a:r>
            <a:r>
              <a:rPr lang="pt-BR" sz="2400" b="1" dirty="0" err="1" smtClean="0">
                <a:solidFill>
                  <a:schemeClr val="bg1"/>
                </a:solidFill>
                <a:effectLst>
                  <a:outerShdw blurRad="38100" dist="38100" dir="2700000" algn="tl">
                    <a:srgbClr val="000000">
                      <a:alpha val="43137"/>
                    </a:srgbClr>
                  </a:outerShdw>
                </a:effectLst>
              </a:rPr>
              <a:t>Efés</a:t>
            </a:r>
            <a:r>
              <a:rPr lang="pt-BR" sz="2400" b="1" dirty="0" smtClean="0">
                <a:solidFill>
                  <a:schemeClr val="bg1"/>
                </a:solidFill>
                <a:effectLst>
                  <a:outerShdw blurRad="38100" dist="38100" dir="2700000" algn="tl">
                    <a:srgbClr val="000000">
                      <a:alpha val="43137"/>
                    </a:srgbClr>
                  </a:outerShdw>
                </a:effectLst>
              </a:rPr>
              <a:t>.  6:12).  Não podemos esquecer isso!</a:t>
            </a:r>
            <a:endParaRPr lang="pt-BR" sz="2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615428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Eduardo\Desktop\seminario_esperanca_para_viver\jpg\biblia\bg_bibl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142844" y="500042"/>
            <a:ext cx="9134513" cy="2677656"/>
          </a:xfrm>
          <a:prstGeom prst="rect">
            <a:avLst/>
          </a:prstGeom>
          <a:noFill/>
        </p:spPr>
        <p:txBody>
          <a:bodyPr wrap="square" rtlCol="0">
            <a:spAutoFit/>
          </a:bodyPr>
          <a:lstStyle/>
          <a:p>
            <a:endParaRPr lang="pt-BR" sz="2400" b="1" dirty="0" smtClean="0">
              <a:solidFill>
                <a:schemeClr val="bg1"/>
              </a:solidFill>
              <a:effectLst>
                <a:outerShdw blurRad="38100" dist="38100" dir="2700000" algn="tl">
                  <a:srgbClr val="000000">
                    <a:alpha val="43137"/>
                  </a:srgbClr>
                </a:outerShdw>
              </a:effectLst>
            </a:endParaRPr>
          </a:p>
          <a:p>
            <a:r>
              <a:rPr lang="pt-BR" sz="2400" b="1" dirty="0" smtClean="0">
                <a:solidFill>
                  <a:schemeClr val="bg1"/>
                </a:solidFill>
                <a:effectLst>
                  <a:outerShdw blurRad="38100" dist="38100" dir="2700000" algn="tl">
                    <a:srgbClr val="000000">
                      <a:alpha val="43137"/>
                    </a:srgbClr>
                  </a:outerShdw>
                </a:effectLst>
              </a:rPr>
              <a:t>Sofremos um intenso bombardeio de Satanás e seus anjos, tentando</a:t>
            </a:r>
          </a:p>
          <a:p>
            <a:r>
              <a:rPr lang="pt-BR" sz="2400" b="1" dirty="0" smtClean="0">
                <a:solidFill>
                  <a:schemeClr val="bg1"/>
                </a:solidFill>
                <a:effectLst>
                  <a:outerShdw blurRad="38100" dist="38100" dir="2700000" algn="tl">
                    <a:srgbClr val="000000">
                      <a:alpha val="43137"/>
                    </a:srgbClr>
                  </a:outerShdw>
                </a:effectLst>
              </a:rPr>
              <a:t>fazer   a   nossa   cabeça  em  cima de suas propostas.  “Esses valores</a:t>
            </a:r>
          </a:p>
          <a:p>
            <a:r>
              <a:rPr lang="pt-BR" sz="2400" b="1" dirty="0" smtClean="0">
                <a:solidFill>
                  <a:schemeClr val="bg1"/>
                </a:solidFill>
                <a:effectLst>
                  <a:outerShdw blurRad="38100" dist="38100" dir="2700000" algn="tl">
                    <a:srgbClr val="000000">
                      <a:alpha val="43137"/>
                    </a:srgbClr>
                  </a:outerShdw>
                </a:effectLst>
              </a:rPr>
              <a:t>são   </a:t>
            </a:r>
            <a:r>
              <a:rPr lang="pt-BR" sz="2400" b="1" dirty="0" smtClean="0">
                <a:solidFill>
                  <a:srgbClr val="FFFF00"/>
                </a:solidFill>
                <a:effectLst>
                  <a:outerShdw blurRad="38100" dist="38100" dir="2700000" algn="tl">
                    <a:srgbClr val="000000">
                      <a:alpha val="43137"/>
                    </a:srgbClr>
                  </a:outerShdw>
                </a:effectLst>
              </a:rPr>
              <a:t>reforçados   24   horas   por   dia   na  mídia  de entretenimento, </a:t>
            </a:r>
          </a:p>
          <a:p>
            <a:r>
              <a:rPr lang="pt-BR" sz="2400" b="1" dirty="0" smtClean="0">
                <a:solidFill>
                  <a:srgbClr val="FFFF00"/>
                </a:solidFill>
                <a:effectLst>
                  <a:outerShdw blurRad="38100" dist="38100" dir="2700000" algn="tl">
                    <a:srgbClr val="000000">
                      <a:alpha val="43137"/>
                    </a:srgbClr>
                  </a:outerShdw>
                </a:effectLst>
              </a:rPr>
              <a:t>notícias  e  música</a:t>
            </a:r>
            <a:r>
              <a:rPr lang="pt-BR" sz="2400" b="1" dirty="0" smtClean="0">
                <a:solidFill>
                  <a:schemeClr val="bg1"/>
                </a:solidFill>
                <a:effectLst>
                  <a:outerShdw blurRad="38100" dist="38100" dir="2700000" algn="tl">
                    <a:srgbClr val="000000">
                      <a:alpha val="43137"/>
                    </a:srgbClr>
                  </a:outerShdw>
                </a:effectLst>
              </a:rPr>
              <a:t>,  algumas  vezes sutilmente, outras abertamente,</a:t>
            </a:r>
          </a:p>
          <a:p>
            <a:r>
              <a:rPr lang="pt-BR" sz="2400" b="1" dirty="0" smtClean="0">
                <a:solidFill>
                  <a:schemeClr val="bg1"/>
                </a:solidFill>
                <a:effectLst>
                  <a:outerShdw blurRad="38100" dist="38100" dir="2700000" algn="tl">
                    <a:srgbClr val="000000">
                      <a:alpha val="43137"/>
                    </a:srgbClr>
                  </a:outerShdw>
                </a:effectLst>
              </a:rPr>
              <a:t>até   que   se  tornam  parte  integrante  do  pensamento de jovens e </a:t>
            </a:r>
          </a:p>
          <a:p>
            <a:r>
              <a:rPr lang="pt-BR" sz="2400" b="1" dirty="0" smtClean="0">
                <a:solidFill>
                  <a:schemeClr val="bg1"/>
                </a:solidFill>
                <a:effectLst>
                  <a:outerShdw blurRad="38100" dist="38100" dir="2700000" algn="tl">
                    <a:srgbClr val="000000">
                      <a:alpha val="43137"/>
                    </a:srgbClr>
                  </a:outerShdw>
                </a:effectLst>
              </a:rPr>
              <a:t>adultos.”  Mark </a:t>
            </a:r>
            <a:r>
              <a:rPr lang="pt-BR" sz="2400" b="1" dirty="0" err="1" smtClean="0">
                <a:solidFill>
                  <a:schemeClr val="bg1"/>
                </a:solidFill>
                <a:effectLst>
                  <a:outerShdw blurRad="38100" dist="38100" dir="2700000" algn="tl">
                    <a:srgbClr val="000000">
                      <a:alpha val="43137"/>
                    </a:srgbClr>
                  </a:outerShdw>
                </a:effectLst>
              </a:rPr>
              <a:t>Bubeck</a:t>
            </a:r>
            <a:r>
              <a:rPr lang="pt-BR" sz="2400" b="1" dirty="0" smtClean="0">
                <a:solidFill>
                  <a:schemeClr val="bg1"/>
                </a:solidFill>
                <a:effectLst>
                  <a:outerShdw blurRad="38100" dist="38100" dir="2700000" algn="tl">
                    <a:srgbClr val="000000">
                      <a:alpha val="43137"/>
                    </a:srgbClr>
                  </a:outerShdw>
                </a:effectLst>
              </a:rPr>
              <a:t>, O Reavivamento Satânico, pág. 47.</a:t>
            </a:r>
            <a:endParaRPr lang="pt-BR" sz="2400" b="1" dirty="0">
              <a:solidFill>
                <a:schemeClr val="bg1"/>
              </a:solidFill>
              <a:effectLst>
                <a:outerShdw blurRad="38100" dist="38100" dir="2700000" algn="tl">
                  <a:srgbClr val="000000">
                    <a:alpha val="43137"/>
                  </a:srgbClr>
                </a:outerShdw>
              </a:effectLst>
            </a:endParaRPr>
          </a:p>
        </p:txBody>
      </p:sp>
      <p:pic>
        <p:nvPicPr>
          <p:cNvPr id="2050" name="Picture 2" descr="E:\estudo - EUA na profecia\images93PCD3D6.jpg"/>
          <p:cNvPicPr>
            <a:picLocks noChangeAspect="1" noChangeArrowheads="1"/>
          </p:cNvPicPr>
          <p:nvPr/>
        </p:nvPicPr>
        <p:blipFill>
          <a:blip r:embed="rId3"/>
          <a:srcRect/>
          <a:stretch>
            <a:fillRect/>
          </a:stretch>
        </p:blipFill>
        <p:spPr bwMode="auto">
          <a:xfrm>
            <a:off x="5500694" y="3571876"/>
            <a:ext cx="3286148" cy="2714644"/>
          </a:xfrm>
          <a:prstGeom prst="rect">
            <a:avLst/>
          </a:prstGeom>
          <a:noFill/>
          <a:ln w="76200">
            <a:solidFill>
              <a:srgbClr val="FF0000"/>
            </a:solidFill>
          </a:ln>
        </p:spPr>
      </p:pic>
    </p:spTree>
    <p:extLst>
      <p:ext uri="{BB962C8B-B14F-4D97-AF65-F5344CB8AC3E}">
        <p14:creationId xmlns:p14="http://schemas.microsoft.com/office/powerpoint/2010/main" val="20615428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Eduardo\Desktop\seminario_esperanca_para_viver\jpg\biblia\bg_bibl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285720" y="357166"/>
            <a:ext cx="8605689" cy="4154984"/>
          </a:xfrm>
          <a:prstGeom prst="rect">
            <a:avLst/>
          </a:prstGeom>
          <a:noFill/>
        </p:spPr>
        <p:txBody>
          <a:bodyPr wrap="none" rtlCol="0">
            <a:spAutoFit/>
          </a:bodyPr>
          <a:lstStyle/>
          <a:p>
            <a:r>
              <a:rPr lang="pt-BR" sz="2400" b="1" dirty="0" smtClean="0">
                <a:solidFill>
                  <a:schemeClr val="bg1"/>
                </a:solidFill>
                <a:effectLst>
                  <a:outerShdw blurRad="38100" dist="38100" dir="2700000" algn="tl">
                    <a:srgbClr val="000000">
                      <a:alpha val="43137"/>
                    </a:srgbClr>
                  </a:outerShdw>
                </a:effectLst>
              </a:rPr>
              <a:t>Qual a definição para o Movimento da Nova Era?</a:t>
            </a:r>
          </a:p>
          <a:p>
            <a:endParaRPr lang="pt-BR" sz="2400" b="1" dirty="0">
              <a:solidFill>
                <a:schemeClr val="bg1"/>
              </a:solidFill>
              <a:effectLst>
                <a:outerShdw blurRad="38100" dist="38100" dir="2700000" algn="tl">
                  <a:srgbClr val="000000">
                    <a:alpha val="43137"/>
                  </a:srgbClr>
                </a:outerShdw>
              </a:effectLst>
            </a:endParaRPr>
          </a:p>
          <a:p>
            <a:r>
              <a:rPr lang="pt-BR" sz="2400" b="1" dirty="0" smtClean="0">
                <a:solidFill>
                  <a:schemeClr val="bg1"/>
                </a:solidFill>
                <a:effectLst>
                  <a:outerShdw blurRad="38100" dist="38100" dir="2700000" algn="tl">
                    <a:srgbClr val="000000">
                      <a:alpha val="43137"/>
                    </a:srgbClr>
                  </a:outerShdw>
                </a:effectLst>
              </a:rPr>
              <a:t>“Trata-se de um movimento de configuração mundial que traz em</a:t>
            </a:r>
          </a:p>
          <a:p>
            <a:r>
              <a:rPr lang="pt-BR" sz="2400" b="1" dirty="0">
                <a:solidFill>
                  <a:schemeClr val="bg1"/>
                </a:solidFill>
                <a:effectLst>
                  <a:outerShdw blurRad="38100" dist="38100" dir="2700000" algn="tl">
                    <a:srgbClr val="000000">
                      <a:alpha val="43137"/>
                    </a:srgbClr>
                  </a:outerShdw>
                </a:effectLst>
              </a:rPr>
              <a:t>s</a:t>
            </a:r>
            <a:r>
              <a:rPr lang="pt-BR" sz="2400" b="1" dirty="0" smtClean="0">
                <a:solidFill>
                  <a:schemeClr val="bg1"/>
                </a:solidFill>
                <a:effectLst>
                  <a:outerShdw blurRad="38100" dist="38100" dir="2700000" algn="tl">
                    <a:srgbClr val="000000">
                      <a:alpha val="43137"/>
                    </a:srgbClr>
                  </a:outerShdw>
                </a:effectLst>
              </a:rPr>
              <a:t>eu   bojo   a   promessa   de   solução   para  os mais angustiantes </a:t>
            </a:r>
          </a:p>
          <a:p>
            <a:r>
              <a:rPr lang="pt-BR" sz="2400" b="1" dirty="0">
                <a:solidFill>
                  <a:schemeClr val="bg1"/>
                </a:solidFill>
                <a:effectLst>
                  <a:outerShdw blurRad="38100" dist="38100" dir="2700000" algn="tl">
                    <a:srgbClr val="000000">
                      <a:alpha val="43137"/>
                    </a:srgbClr>
                  </a:outerShdw>
                </a:effectLst>
              </a:rPr>
              <a:t>p</a:t>
            </a:r>
            <a:r>
              <a:rPr lang="pt-BR" sz="2400" b="1" dirty="0" smtClean="0">
                <a:solidFill>
                  <a:schemeClr val="bg1"/>
                </a:solidFill>
                <a:effectLst>
                  <a:outerShdw blurRad="38100" dist="38100" dir="2700000" algn="tl">
                    <a:srgbClr val="000000">
                      <a:alpha val="43137"/>
                    </a:srgbClr>
                  </a:outerShdw>
                </a:effectLst>
              </a:rPr>
              <a:t>roblemas   da   humanidade.   </a:t>
            </a:r>
            <a:r>
              <a:rPr lang="pt-BR" sz="2400" b="1" dirty="0" smtClean="0">
                <a:solidFill>
                  <a:srgbClr val="FFFF00"/>
                </a:solidFill>
                <a:effectLst>
                  <a:outerShdw blurRad="38100" dist="38100" dir="2700000" algn="tl">
                    <a:srgbClr val="000000">
                      <a:alpha val="43137"/>
                    </a:srgbClr>
                  </a:outerShdw>
                </a:effectLst>
              </a:rPr>
              <a:t>A  Nova  Era procura criar um novo</a:t>
            </a:r>
          </a:p>
          <a:p>
            <a:r>
              <a:rPr lang="pt-BR" sz="2400" b="1" dirty="0">
                <a:solidFill>
                  <a:srgbClr val="FFFF00"/>
                </a:solidFill>
                <a:effectLst>
                  <a:outerShdw blurRad="38100" dist="38100" dir="2700000" algn="tl">
                    <a:srgbClr val="000000">
                      <a:alpha val="43137"/>
                    </a:srgbClr>
                  </a:outerShdw>
                </a:effectLst>
              </a:rPr>
              <a:t>e</a:t>
            </a:r>
            <a:r>
              <a:rPr lang="pt-BR" sz="2400" b="1" dirty="0" smtClean="0">
                <a:solidFill>
                  <a:srgbClr val="FFFF00"/>
                </a:solidFill>
                <a:effectLst>
                  <a:outerShdw blurRad="38100" dist="38100" dir="2700000" algn="tl">
                    <a:srgbClr val="000000">
                      <a:alpha val="43137"/>
                    </a:srgbClr>
                  </a:outerShdw>
                </a:effectLst>
              </a:rPr>
              <a:t>stado  de  coisas  </a:t>
            </a:r>
            <a:r>
              <a:rPr lang="pt-BR" sz="2400" b="1" u="sng" dirty="0" smtClean="0">
                <a:solidFill>
                  <a:srgbClr val="FFFF00"/>
                </a:solidFill>
                <a:effectLst>
                  <a:outerShdw blurRad="38100" dist="38100" dir="2700000" algn="tl">
                    <a:srgbClr val="000000">
                      <a:alpha val="43137"/>
                    </a:srgbClr>
                  </a:outerShdw>
                </a:effectLst>
              </a:rPr>
              <a:t>visando  uma  unificação</a:t>
            </a:r>
            <a:r>
              <a:rPr lang="pt-BR" sz="2400" b="1" dirty="0" smtClean="0">
                <a:solidFill>
                  <a:srgbClr val="FFFF00"/>
                </a:solidFill>
                <a:effectLst>
                  <a:outerShdw blurRad="38100" dist="38100" dir="2700000" algn="tl">
                    <a:srgbClr val="000000">
                      <a:alpha val="43137"/>
                    </a:srgbClr>
                  </a:outerShdw>
                </a:effectLst>
              </a:rPr>
              <a:t>  política,  econômica e</a:t>
            </a:r>
          </a:p>
          <a:p>
            <a:r>
              <a:rPr lang="pt-BR" sz="2400" b="1" u="sng" dirty="0">
                <a:solidFill>
                  <a:srgbClr val="FFFF00"/>
                </a:solidFill>
                <a:effectLst>
                  <a:outerShdw blurRad="38100" dist="38100" dir="2700000" algn="tl">
                    <a:srgbClr val="000000">
                      <a:alpha val="43137"/>
                    </a:srgbClr>
                  </a:outerShdw>
                </a:effectLst>
              </a:rPr>
              <a:t>r</a:t>
            </a:r>
            <a:r>
              <a:rPr lang="pt-BR" sz="2400" b="1" u="sng" dirty="0" smtClean="0">
                <a:solidFill>
                  <a:srgbClr val="FFFF00"/>
                </a:solidFill>
                <a:effectLst>
                  <a:outerShdw blurRad="38100" dist="38100" dir="2700000" algn="tl">
                    <a:srgbClr val="000000">
                      <a:alpha val="43137"/>
                    </a:srgbClr>
                  </a:outerShdw>
                </a:effectLst>
              </a:rPr>
              <a:t>eligiosa</a:t>
            </a:r>
            <a:r>
              <a:rPr lang="pt-BR" sz="2400" b="1" dirty="0" smtClean="0">
                <a:solidFill>
                  <a:srgbClr val="FFFF00"/>
                </a:solidFill>
                <a:effectLst>
                  <a:outerShdw blurRad="38100" dist="38100" dir="2700000" algn="tl">
                    <a:srgbClr val="000000">
                      <a:alpha val="43137"/>
                    </a:srgbClr>
                  </a:outerShdw>
                </a:effectLst>
              </a:rPr>
              <a:t> entre todas as pessoas</a:t>
            </a:r>
            <a:r>
              <a:rPr lang="pt-BR" sz="2400" b="1" dirty="0" smtClean="0">
                <a:solidFill>
                  <a:schemeClr val="bg1"/>
                </a:solidFill>
                <a:effectLst>
                  <a:outerShdw blurRad="38100" dist="38100" dir="2700000" algn="tl">
                    <a:srgbClr val="000000">
                      <a:alpha val="43137"/>
                    </a:srgbClr>
                  </a:outerShdw>
                </a:effectLst>
              </a:rPr>
              <a:t>.  É a substituição da Era de Peixes</a:t>
            </a:r>
          </a:p>
          <a:p>
            <a:r>
              <a:rPr lang="pt-BR" sz="2400" b="1" dirty="0" smtClean="0">
                <a:solidFill>
                  <a:schemeClr val="bg1"/>
                </a:solidFill>
                <a:effectLst>
                  <a:outerShdw blurRad="38100" dist="38100" dir="2700000" algn="tl">
                    <a:srgbClr val="000000">
                      <a:alpha val="43137"/>
                    </a:srgbClr>
                  </a:outerShdw>
                </a:effectLst>
              </a:rPr>
              <a:t>(símbolo  do cristianismo) pela Era de Aquário.  A promessa desse</a:t>
            </a:r>
          </a:p>
          <a:p>
            <a:r>
              <a:rPr lang="pt-BR" sz="2400" b="1" dirty="0">
                <a:solidFill>
                  <a:schemeClr val="bg1"/>
                </a:solidFill>
                <a:effectLst>
                  <a:outerShdw blurRad="38100" dist="38100" dir="2700000" algn="tl">
                    <a:srgbClr val="000000">
                      <a:alpha val="43137"/>
                    </a:srgbClr>
                  </a:outerShdw>
                </a:effectLst>
              </a:rPr>
              <a:t>m</a:t>
            </a:r>
            <a:r>
              <a:rPr lang="pt-BR" sz="2400" b="1" dirty="0" smtClean="0">
                <a:solidFill>
                  <a:schemeClr val="bg1"/>
                </a:solidFill>
                <a:effectLst>
                  <a:outerShdw blurRad="38100" dist="38100" dir="2700000" algn="tl">
                    <a:srgbClr val="000000">
                      <a:alpha val="43137"/>
                    </a:srgbClr>
                  </a:outerShdw>
                </a:effectLst>
              </a:rPr>
              <a:t>ovimento  é  paz  e  segurança,  sob  a égide de </a:t>
            </a:r>
            <a:r>
              <a:rPr lang="pt-BR" sz="2400" b="1" u="sng" dirty="0" smtClean="0">
                <a:solidFill>
                  <a:srgbClr val="FFFF00"/>
                </a:solidFill>
                <a:effectLst>
                  <a:outerShdw blurRad="38100" dist="38100" dir="2700000" algn="tl">
                    <a:srgbClr val="000000">
                      <a:alpha val="43137"/>
                    </a:srgbClr>
                  </a:outerShdw>
                </a:effectLst>
              </a:rPr>
              <a:t>um novo sistema</a:t>
            </a:r>
          </a:p>
          <a:p>
            <a:r>
              <a:rPr lang="pt-BR" sz="2400" b="1" u="sng" dirty="0">
                <a:solidFill>
                  <a:srgbClr val="FFFF00"/>
                </a:solidFill>
                <a:effectLst>
                  <a:outerShdw blurRad="38100" dist="38100" dir="2700000" algn="tl">
                    <a:srgbClr val="000000">
                      <a:alpha val="43137"/>
                    </a:srgbClr>
                  </a:outerShdw>
                </a:effectLst>
              </a:rPr>
              <a:t>m</a:t>
            </a:r>
            <a:r>
              <a:rPr lang="pt-BR" sz="2400" b="1" u="sng" dirty="0" smtClean="0">
                <a:solidFill>
                  <a:srgbClr val="FFFF00"/>
                </a:solidFill>
                <a:effectLst>
                  <a:outerShdw blurRad="38100" dist="38100" dir="2700000" algn="tl">
                    <a:srgbClr val="000000">
                      <a:alpha val="43137"/>
                    </a:srgbClr>
                  </a:outerShdw>
                </a:effectLst>
              </a:rPr>
              <a:t>undial</a:t>
            </a:r>
            <a:r>
              <a:rPr lang="pt-BR" sz="2400" b="1" dirty="0" smtClean="0">
                <a:solidFill>
                  <a:schemeClr val="bg1"/>
                </a:solidFill>
                <a:effectLst>
                  <a:outerShdw blurRad="38100" dist="38100" dir="2700000" algn="tl">
                    <a:srgbClr val="000000">
                      <a:alpha val="43137"/>
                    </a:srgbClr>
                  </a:outerShdw>
                </a:effectLst>
              </a:rPr>
              <a:t>.”   Elizeu  C.  Lira, Revista Ministério, março/abril de 1993,</a:t>
            </a:r>
          </a:p>
          <a:p>
            <a:r>
              <a:rPr lang="pt-BR" sz="2400" b="1" dirty="0">
                <a:solidFill>
                  <a:schemeClr val="bg1"/>
                </a:solidFill>
                <a:effectLst>
                  <a:outerShdw blurRad="38100" dist="38100" dir="2700000" algn="tl">
                    <a:srgbClr val="000000">
                      <a:alpha val="43137"/>
                    </a:srgbClr>
                  </a:outerShdw>
                </a:effectLst>
              </a:rPr>
              <a:t>p</a:t>
            </a:r>
            <a:r>
              <a:rPr lang="pt-BR" sz="2400" b="1" dirty="0" smtClean="0">
                <a:solidFill>
                  <a:schemeClr val="bg1"/>
                </a:solidFill>
                <a:effectLst>
                  <a:outerShdw blurRad="38100" dist="38100" dir="2700000" algn="tl">
                    <a:srgbClr val="000000">
                      <a:alpha val="43137"/>
                    </a:srgbClr>
                  </a:outerShdw>
                </a:effectLst>
              </a:rPr>
              <a:t>ág. 4.</a:t>
            </a:r>
            <a:endParaRPr lang="pt-BR" sz="2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615428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Eduardo\Desktop\seminario_esperanca_para_viver\jpg\biblia\bg_bibl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1071602" y="714356"/>
            <a:ext cx="11044927" cy="3046988"/>
          </a:xfrm>
          <a:prstGeom prst="rect">
            <a:avLst/>
          </a:prstGeom>
          <a:noFill/>
        </p:spPr>
        <p:txBody>
          <a:bodyPr wrap="square" rtlCol="0">
            <a:spAutoFit/>
          </a:bodyPr>
          <a:lstStyle/>
          <a:p>
            <a:pPr algn="ctr"/>
            <a:r>
              <a:rPr lang="pt-BR" sz="3200" b="1" dirty="0" smtClean="0">
                <a:solidFill>
                  <a:schemeClr val="bg1"/>
                </a:solidFill>
                <a:effectLst>
                  <a:outerShdw blurRad="38100" dist="38100" dir="2700000" algn="tl">
                    <a:srgbClr val="000000">
                      <a:alpha val="43137"/>
                    </a:srgbClr>
                  </a:outerShdw>
                </a:effectLst>
              </a:rPr>
              <a:t>“Portas a dentro, em minha casa, terei coração </a:t>
            </a:r>
          </a:p>
          <a:p>
            <a:pPr algn="ctr"/>
            <a:r>
              <a:rPr lang="pt-BR" sz="3200" b="1" dirty="0" smtClean="0">
                <a:solidFill>
                  <a:schemeClr val="bg1"/>
                </a:solidFill>
                <a:effectLst>
                  <a:outerShdw blurRad="38100" dist="38100" dir="2700000" algn="tl">
                    <a:srgbClr val="000000">
                      <a:alpha val="43137"/>
                    </a:srgbClr>
                  </a:outerShdw>
                </a:effectLst>
              </a:rPr>
              <a:t>sincero.  </a:t>
            </a:r>
            <a:r>
              <a:rPr lang="pt-BR" sz="3200" b="1" dirty="0" smtClean="0">
                <a:solidFill>
                  <a:srgbClr val="FFFF00"/>
                </a:solidFill>
                <a:effectLst>
                  <a:outerShdw blurRad="38100" dist="38100" dir="2700000" algn="tl">
                    <a:srgbClr val="000000">
                      <a:alpha val="43137"/>
                    </a:srgbClr>
                  </a:outerShdw>
                </a:effectLst>
              </a:rPr>
              <a:t>Não porei coisa injusta [má] diante dos</a:t>
            </a:r>
          </a:p>
          <a:p>
            <a:pPr algn="ctr"/>
            <a:r>
              <a:rPr lang="pt-BR" sz="3200" b="1" dirty="0" smtClean="0">
                <a:solidFill>
                  <a:srgbClr val="FFFF00"/>
                </a:solidFill>
                <a:effectLst>
                  <a:outerShdw blurRad="38100" dist="38100" dir="2700000" algn="tl">
                    <a:srgbClr val="000000">
                      <a:alpha val="43137"/>
                    </a:srgbClr>
                  </a:outerShdw>
                </a:effectLst>
              </a:rPr>
              <a:t>meus olhos</a:t>
            </a:r>
            <a:r>
              <a:rPr lang="pt-BR" sz="3200" b="1" dirty="0" smtClean="0">
                <a:solidFill>
                  <a:schemeClr val="bg1"/>
                </a:solidFill>
                <a:effectLst>
                  <a:outerShdw blurRad="38100" dist="38100" dir="2700000" algn="tl">
                    <a:srgbClr val="000000">
                      <a:alpha val="43137"/>
                    </a:srgbClr>
                  </a:outerShdw>
                </a:effectLst>
              </a:rPr>
              <a:t>; </a:t>
            </a:r>
            <a:r>
              <a:rPr lang="pt-BR" sz="3200" b="1" dirty="0" smtClean="0">
                <a:solidFill>
                  <a:srgbClr val="FFFF00"/>
                </a:solidFill>
                <a:effectLst>
                  <a:outerShdw blurRad="38100" dist="38100" dir="2700000" algn="tl">
                    <a:srgbClr val="000000">
                      <a:alpha val="43137"/>
                    </a:srgbClr>
                  </a:outerShdw>
                </a:effectLst>
              </a:rPr>
              <a:t>aborreço o proceder dos que se </a:t>
            </a:r>
          </a:p>
          <a:p>
            <a:pPr algn="ctr"/>
            <a:r>
              <a:rPr lang="pt-BR" sz="3200" b="1" dirty="0" smtClean="0">
                <a:solidFill>
                  <a:srgbClr val="FFFF00"/>
                </a:solidFill>
                <a:effectLst>
                  <a:outerShdw blurRad="38100" dist="38100" dir="2700000" algn="tl">
                    <a:srgbClr val="000000">
                      <a:alpha val="43137"/>
                    </a:srgbClr>
                  </a:outerShdw>
                </a:effectLst>
              </a:rPr>
              <a:t>desviam; nada disso se me pegará</a:t>
            </a:r>
            <a:r>
              <a:rPr lang="pt-BR" sz="3200" b="1" dirty="0" smtClean="0">
                <a:solidFill>
                  <a:schemeClr val="bg1"/>
                </a:solidFill>
                <a:effectLst>
                  <a:outerShdw blurRad="38100" dist="38100" dir="2700000" algn="tl">
                    <a:srgbClr val="000000">
                      <a:alpha val="43137"/>
                    </a:srgbClr>
                  </a:outerShdw>
                </a:effectLst>
              </a:rPr>
              <a:t>.  Longe de </a:t>
            </a:r>
          </a:p>
          <a:p>
            <a:pPr algn="ctr"/>
            <a:r>
              <a:rPr lang="pt-BR" sz="3200" b="1" dirty="0" smtClean="0">
                <a:solidFill>
                  <a:schemeClr val="bg1"/>
                </a:solidFill>
                <a:effectLst>
                  <a:outerShdw blurRad="38100" dist="38100" dir="2700000" algn="tl">
                    <a:srgbClr val="000000">
                      <a:alpha val="43137"/>
                    </a:srgbClr>
                  </a:outerShdw>
                </a:effectLst>
              </a:rPr>
              <a:t>mim o coração perverso; não quero conhecer o</a:t>
            </a:r>
          </a:p>
          <a:p>
            <a:pPr algn="ctr"/>
            <a:r>
              <a:rPr lang="pt-BR" sz="3200" b="1" dirty="0" smtClean="0">
                <a:solidFill>
                  <a:schemeClr val="bg1"/>
                </a:solidFill>
                <a:effectLst>
                  <a:outerShdw blurRad="38100" dist="38100" dir="2700000" algn="tl">
                    <a:srgbClr val="000000">
                      <a:alpha val="43137"/>
                    </a:srgbClr>
                  </a:outerShdw>
                </a:effectLst>
              </a:rPr>
              <a:t> mal.”  Salmo 101:02-04.</a:t>
            </a:r>
            <a:endParaRPr lang="pt-BR" sz="32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615428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122" name="Picture 2" descr="E:\estudo - EUA na profecia\simbolos_nova_era.jpg"/>
          <p:cNvPicPr>
            <a:picLocks noChangeAspect="1" noChangeArrowheads="1"/>
          </p:cNvPicPr>
          <p:nvPr/>
        </p:nvPicPr>
        <p:blipFill>
          <a:blip r:embed="rId2"/>
          <a:srcRect/>
          <a:stretch>
            <a:fillRect/>
          </a:stretch>
        </p:blipFill>
        <p:spPr bwMode="auto">
          <a:xfrm>
            <a:off x="1016000" y="714356"/>
            <a:ext cx="7112000" cy="6086494"/>
          </a:xfrm>
          <a:prstGeom prst="rect">
            <a:avLst/>
          </a:prstGeom>
          <a:noFill/>
        </p:spPr>
      </p:pic>
      <p:sp>
        <p:nvSpPr>
          <p:cNvPr id="6" name="CaixaDeTexto 5"/>
          <p:cNvSpPr txBox="1"/>
          <p:nvPr/>
        </p:nvSpPr>
        <p:spPr>
          <a:xfrm>
            <a:off x="357158" y="0"/>
            <a:ext cx="7858180" cy="769441"/>
          </a:xfrm>
          <a:prstGeom prst="rect">
            <a:avLst/>
          </a:prstGeom>
          <a:noFill/>
        </p:spPr>
        <p:txBody>
          <a:bodyPr wrap="square" rtlCol="0">
            <a:spAutoFit/>
          </a:bodyPr>
          <a:lstStyle/>
          <a:p>
            <a:r>
              <a:rPr lang="pt-BR" sz="4400" b="1" dirty="0" smtClean="0">
                <a:solidFill>
                  <a:srgbClr val="FFFF00"/>
                </a:solidFill>
                <a:effectLst>
                  <a:outerShdw blurRad="38100" dist="38100" dir="2700000" algn="tl">
                    <a:srgbClr val="000000">
                      <a:alpha val="43137"/>
                    </a:srgbClr>
                  </a:outerShdw>
                </a:effectLst>
                <a:latin typeface="Bauhaus 93" pitchFamily="82" charset="0"/>
              </a:rPr>
              <a:t>        SÍMBOLOS DA NOVA ERA </a:t>
            </a:r>
            <a:endParaRPr lang="pt-BR" sz="4400" b="1" dirty="0">
              <a:solidFill>
                <a:srgbClr val="FFFF00"/>
              </a:solidFill>
              <a:effectLst>
                <a:outerShdw blurRad="38100" dist="38100" dir="2700000" algn="tl">
                  <a:srgbClr val="000000">
                    <a:alpha val="43137"/>
                  </a:srgbClr>
                </a:outerShdw>
              </a:effectLst>
              <a:latin typeface="Bauhaus 93" pitchFamily="82"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146" name="Picture 2" descr="E:\estudo - EUA na profecia\16_01_2015__22_02_20983705da160b2c11bc4aa89462b50fcdb6663_640x480.png"/>
          <p:cNvPicPr>
            <a:picLocks noChangeAspect="1" noChangeArrowheads="1"/>
          </p:cNvPicPr>
          <p:nvPr/>
        </p:nvPicPr>
        <p:blipFill>
          <a:blip r:embed="rId2"/>
          <a:srcRect/>
          <a:stretch>
            <a:fillRect/>
          </a:stretch>
        </p:blipFill>
        <p:spPr bwMode="auto">
          <a:xfrm>
            <a:off x="357158" y="1000108"/>
            <a:ext cx="3048000" cy="2786066"/>
          </a:xfrm>
          <a:prstGeom prst="rect">
            <a:avLst/>
          </a:prstGeom>
          <a:noFill/>
          <a:ln w="76200">
            <a:solidFill>
              <a:srgbClr val="FF0000"/>
            </a:solidFill>
          </a:ln>
        </p:spPr>
      </p:pic>
      <p:sp>
        <p:nvSpPr>
          <p:cNvPr id="4" name="CaixaDeTexto 3"/>
          <p:cNvSpPr txBox="1"/>
          <p:nvPr/>
        </p:nvSpPr>
        <p:spPr>
          <a:xfrm>
            <a:off x="-357222" y="0"/>
            <a:ext cx="10358510" cy="646331"/>
          </a:xfrm>
          <a:prstGeom prst="rect">
            <a:avLst/>
          </a:prstGeom>
          <a:noFill/>
        </p:spPr>
        <p:txBody>
          <a:bodyPr wrap="square" rtlCol="0">
            <a:spAutoFit/>
          </a:bodyPr>
          <a:lstStyle/>
          <a:p>
            <a:r>
              <a:rPr lang="pt-BR" sz="3600" b="1" dirty="0" smtClean="0">
                <a:solidFill>
                  <a:srgbClr val="FFFF00"/>
                </a:solidFill>
                <a:effectLst>
                  <a:outerShdw blurRad="38100" dist="38100" dir="2700000" algn="tl">
                    <a:srgbClr val="000000">
                      <a:alpha val="43137"/>
                    </a:srgbClr>
                  </a:outerShdw>
                </a:effectLst>
              </a:rPr>
              <a:t>           MÃO CHIFRADA (SÍMBOLO SATANISTA)</a:t>
            </a:r>
            <a:endParaRPr lang="pt-BR" sz="3600" b="1" dirty="0">
              <a:solidFill>
                <a:srgbClr val="FFFF00"/>
              </a:solidFill>
              <a:effectLst>
                <a:outerShdw blurRad="38100" dist="38100" dir="2700000" algn="tl">
                  <a:srgbClr val="000000">
                    <a:alpha val="43137"/>
                  </a:srgbClr>
                </a:outerShdw>
              </a:effectLst>
            </a:endParaRPr>
          </a:p>
        </p:txBody>
      </p:sp>
      <p:pic>
        <p:nvPicPr>
          <p:cNvPr id="6147" name="Picture 3" descr="E:\estudo - EUA na profecia\16_01_2015__22_02_2923095cccd5e819b22a028cc0028ab51e566f4_640x480.jpg"/>
          <p:cNvPicPr>
            <a:picLocks noChangeAspect="1" noChangeArrowheads="1"/>
          </p:cNvPicPr>
          <p:nvPr/>
        </p:nvPicPr>
        <p:blipFill>
          <a:blip r:embed="rId3"/>
          <a:srcRect/>
          <a:stretch>
            <a:fillRect/>
          </a:stretch>
        </p:blipFill>
        <p:spPr bwMode="auto">
          <a:xfrm>
            <a:off x="214282" y="4071942"/>
            <a:ext cx="3286148" cy="2428892"/>
          </a:xfrm>
          <a:prstGeom prst="rect">
            <a:avLst/>
          </a:prstGeom>
          <a:noFill/>
          <a:ln w="76200">
            <a:solidFill>
              <a:srgbClr val="FF0000"/>
            </a:solidFill>
          </a:ln>
        </p:spPr>
      </p:pic>
      <p:pic>
        <p:nvPicPr>
          <p:cNvPr id="6148" name="Picture 4" descr="E:\estudo - EUA na profecia\16_01_2015__21_34_3436382a7689f57a2723e9a34e543b6bf418bcf_640x480.jpg"/>
          <p:cNvPicPr>
            <a:picLocks noChangeAspect="1" noChangeArrowheads="1"/>
          </p:cNvPicPr>
          <p:nvPr/>
        </p:nvPicPr>
        <p:blipFill>
          <a:blip r:embed="rId4"/>
          <a:srcRect/>
          <a:stretch>
            <a:fillRect/>
          </a:stretch>
        </p:blipFill>
        <p:spPr bwMode="auto">
          <a:xfrm>
            <a:off x="3857620" y="857232"/>
            <a:ext cx="4929222" cy="4929222"/>
          </a:xfrm>
          <a:prstGeom prst="rect">
            <a:avLst/>
          </a:prstGeom>
          <a:noFill/>
          <a:ln w="76200">
            <a:solidFill>
              <a:srgbClr val="FF0000"/>
            </a:solidFill>
          </a:ln>
        </p:spPr>
      </p:pic>
      <p:sp>
        <p:nvSpPr>
          <p:cNvPr id="7" name="CaixaDeTexto 6"/>
          <p:cNvSpPr txBox="1"/>
          <p:nvPr/>
        </p:nvSpPr>
        <p:spPr>
          <a:xfrm>
            <a:off x="3714744" y="5786454"/>
            <a:ext cx="5404124" cy="923330"/>
          </a:xfrm>
          <a:prstGeom prst="rect">
            <a:avLst/>
          </a:prstGeom>
          <a:noFill/>
        </p:spPr>
        <p:txBody>
          <a:bodyPr wrap="square" rtlCol="0">
            <a:spAutoFit/>
          </a:bodyPr>
          <a:lstStyle/>
          <a:p>
            <a:r>
              <a:rPr lang="pt-BR" b="1" dirty="0" smtClean="0">
                <a:solidFill>
                  <a:schemeClr val="bg1"/>
                </a:solidFill>
                <a:effectLst>
                  <a:outerShdw blurRad="38100" dist="38100" dir="2700000" algn="tl">
                    <a:srgbClr val="000000">
                      <a:alpha val="43137"/>
                    </a:srgbClr>
                  </a:outerShdw>
                </a:effectLst>
              </a:rPr>
              <a:t>Anton  </a:t>
            </a:r>
            <a:r>
              <a:rPr lang="pt-BR" b="1" dirty="0" err="1" smtClean="0">
                <a:solidFill>
                  <a:schemeClr val="bg1"/>
                </a:solidFill>
                <a:effectLst>
                  <a:outerShdw blurRad="38100" dist="38100" dir="2700000" algn="tl">
                    <a:srgbClr val="000000">
                      <a:alpha val="43137"/>
                    </a:srgbClr>
                  </a:outerShdw>
                </a:effectLst>
              </a:rPr>
              <a:t>Lavey</a:t>
            </a:r>
            <a:r>
              <a:rPr lang="pt-BR" b="1" dirty="0" smtClean="0">
                <a:solidFill>
                  <a:schemeClr val="bg1"/>
                </a:solidFill>
                <a:effectLst>
                  <a:outerShdw blurRad="38100" dist="38100" dir="2700000" algn="tl">
                    <a:srgbClr val="000000">
                      <a:alpha val="43137"/>
                    </a:srgbClr>
                  </a:outerShdw>
                </a:effectLst>
              </a:rPr>
              <a:t>,  fundador  e  sumo sacerdote da igreja</a:t>
            </a:r>
          </a:p>
          <a:p>
            <a:r>
              <a:rPr lang="pt-BR" b="1" dirty="0" smtClean="0">
                <a:solidFill>
                  <a:schemeClr val="bg1"/>
                </a:solidFill>
                <a:effectLst>
                  <a:outerShdw blurRad="38100" dist="38100" dir="2700000" algn="tl">
                    <a:srgbClr val="000000">
                      <a:alpha val="43137"/>
                    </a:srgbClr>
                  </a:outerShdw>
                </a:effectLst>
              </a:rPr>
              <a:t>de Satanás, era conhecido por fazer, ocasionalmente,</a:t>
            </a:r>
          </a:p>
          <a:p>
            <a:r>
              <a:rPr lang="pt-BR" b="1" dirty="0" smtClean="0">
                <a:solidFill>
                  <a:schemeClr val="bg1"/>
                </a:solidFill>
                <a:effectLst>
                  <a:outerShdw blurRad="38100" dist="38100" dir="2700000" algn="tl">
                    <a:srgbClr val="000000">
                      <a:alpha val="43137"/>
                    </a:srgbClr>
                  </a:outerShdw>
                </a:effectLst>
              </a:rPr>
              <a:t>o sinal da “mão chifrada”.</a:t>
            </a:r>
            <a:endParaRPr lang="pt-BR" b="1"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CaixaDeTexto 3"/>
          <p:cNvSpPr txBox="1"/>
          <p:nvPr/>
        </p:nvSpPr>
        <p:spPr>
          <a:xfrm>
            <a:off x="214282" y="3571876"/>
            <a:ext cx="6015301" cy="707886"/>
          </a:xfrm>
          <a:prstGeom prst="rect">
            <a:avLst/>
          </a:prstGeom>
          <a:noFill/>
        </p:spPr>
        <p:txBody>
          <a:bodyPr wrap="square" rtlCol="0">
            <a:spAutoFit/>
          </a:bodyPr>
          <a:lstStyle/>
          <a:p>
            <a:r>
              <a:rPr lang="pt-BR" sz="2000" b="1" dirty="0" smtClean="0">
                <a:solidFill>
                  <a:schemeClr val="bg1"/>
                </a:solidFill>
                <a:effectLst>
                  <a:outerShdw blurRad="38100" dist="38100" dir="2700000" algn="tl">
                    <a:srgbClr val="000000">
                      <a:alpha val="43137"/>
                    </a:srgbClr>
                  </a:outerShdw>
                </a:effectLst>
              </a:rPr>
              <a:t>Papa Francisco e o Arcebispo de Manila (Luis A. </a:t>
            </a:r>
            <a:r>
              <a:rPr lang="pt-BR" sz="2000" b="1" dirty="0" err="1" smtClean="0">
                <a:solidFill>
                  <a:schemeClr val="bg1"/>
                </a:solidFill>
                <a:effectLst>
                  <a:outerShdw blurRad="38100" dist="38100" dir="2700000" algn="tl">
                    <a:srgbClr val="000000">
                      <a:alpha val="43137"/>
                    </a:srgbClr>
                  </a:outerShdw>
                </a:effectLst>
              </a:rPr>
              <a:t>Tagle</a:t>
            </a:r>
            <a:r>
              <a:rPr lang="pt-BR" sz="2000" b="1" dirty="0" smtClean="0">
                <a:solidFill>
                  <a:schemeClr val="bg1"/>
                </a:solidFill>
                <a:effectLst>
                  <a:outerShdw blurRad="38100" dist="38100" dir="2700000" algn="tl">
                    <a:srgbClr val="000000">
                      <a:alpha val="43137"/>
                    </a:srgbClr>
                  </a:outerShdw>
                </a:effectLst>
              </a:rPr>
              <a:t>), </a:t>
            </a:r>
          </a:p>
          <a:p>
            <a:r>
              <a:rPr lang="pt-BR" sz="2000" b="1" dirty="0" smtClean="0">
                <a:solidFill>
                  <a:schemeClr val="bg1"/>
                </a:solidFill>
                <a:effectLst>
                  <a:outerShdw blurRad="38100" dist="38100" dir="2700000" algn="tl">
                    <a:srgbClr val="000000">
                      <a:alpha val="43137"/>
                    </a:srgbClr>
                  </a:outerShdw>
                </a:effectLst>
              </a:rPr>
              <a:t>                          nas Filipinas (janeiro de 2015).</a:t>
            </a:r>
            <a:endParaRPr lang="pt-BR" sz="2000" b="1" dirty="0">
              <a:solidFill>
                <a:schemeClr val="bg1"/>
              </a:solidFill>
              <a:effectLst>
                <a:outerShdw blurRad="38100" dist="38100" dir="2700000" algn="tl">
                  <a:srgbClr val="000000">
                    <a:alpha val="43137"/>
                  </a:srgbClr>
                </a:outerShdw>
              </a:effectLst>
            </a:endParaRPr>
          </a:p>
        </p:txBody>
      </p:sp>
      <p:pic>
        <p:nvPicPr>
          <p:cNvPr id="7172" name="Picture 4" descr="E:\estudo - EUA na profecia\16_01_2015__21_20_415217295cff2de860a647665517590b1cf4272_640x480.jpg"/>
          <p:cNvPicPr>
            <a:picLocks noChangeAspect="1" noChangeArrowheads="1"/>
          </p:cNvPicPr>
          <p:nvPr/>
        </p:nvPicPr>
        <p:blipFill>
          <a:blip r:embed="rId2"/>
          <a:srcRect/>
          <a:stretch>
            <a:fillRect/>
          </a:stretch>
        </p:blipFill>
        <p:spPr bwMode="auto">
          <a:xfrm>
            <a:off x="6500826" y="285728"/>
            <a:ext cx="2409822" cy="2643206"/>
          </a:xfrm>
          <a:prstGeom prst="rect">
            <a:avLst/>
          </a:prstGeom>
          <a:noFill/>
          <a:ln w="76200">
            <a:solidFill>
              <a:srgbClr val="FF0000"/>
            </a:solidFill>
          </a:ln>
        </p:spPr>
      </p:pic>
      <p:sp>
        <p:nvSpPr>
          <p:cNvPr id="7" name="CaixaDeTexto 6"/>
          <p:cNvSpPr txBox="1"/>
          <p:nvPr/>
        </p:nvSpPr>
        <p:spPr>
          <a:xfrm>
            <a:off x="6286512" y="2928934"/>
            <a:ext cx="3031504" cy="707886"/>
          </a:xfrm>
          <a:prstGeom prst="rect">
            <a:avLst/>
          </a:prstGeom>
          <a:noFill/>
        </p:spPr>
        <p:txBody>
          <a:bodyPr wrap="square" rtlCol="0">
            <a:spAutoFit/>
          </a:bodyPr>
          <a:lstStyle/>
          <a:p>
            <a:r>
              <a:rPr lang="pt-BR" sz="2000" b="1" dirty="0" smtClean="0">
                <a:solidFill>
                  <a:schemeClr val="bg1"/>
                </a:solidFill>
                <a:effectLst>
                  <a:outerShdw blurRad="38100" dist="38100" dir="2700000" algn="tl">
                    <a:srgbClr val="000000">
                      <a:alpha val="43137"/>
                    </a:srgbClr>
                  </a:outerShdw>
                </a:effectLst>
              </a:rPr>
              <a:t>Presidente da Argentina</a:t>
            </a:r>
          </a:p>
          <a:p>
            <a:r>
              <a:rPr lang="pt-BR" sz="2000" b="1" dirty="0" smtClean="0">
                <a:solidFill>
                  <a:schemeClr val="bg1"/>
                </a:solidFill>
                <a:effectLst>
                  <a:outerShdw blurRad="38100" dist="38100" dir="2700000" algn="tl">
                    <a:srgbClr val="000000">
                      <a:alpha val="43137"/>
                    </a:srgbClr>
                  </a:outerShdw>
                </a:effectLst>
              </a:rPr>
              <a:t>         Cristina Kirchner</a:t>
            </a:r>
            <a:endParaRPr lang="pt-BR" sz="2000" b="1" dirty="0">
              <a:solidFill>
                <a:schemeClr val="bg1"/>
              </a:solidFill>
              <a:effectLst>
                <a:outerShdw blurRad="38100" dist="38100" dir="2700000" algn="tl">
                  <a:srgbClr val="000000">
                    <a:alpha val="43137"/>
                  </a:srgbClr>
                </a:outerShdw>
              </a:effectLst>
            </a:endParaRPr>
          </a:p>
        </p:txBody>
      </p:sp>
      <p:pic>
        <p:nvPicPr>
          <p:cNvPr id="7173" name="Picture 5" descr="E:\estudo - EUA na profecia\16_01_2015__21_21_1250076e322d843565952062bf3e64d822819c6_640x480.jpg"/>
          <p:cNvPicPr>
            <a:picLocks noChangeAspect="1" noChangeArrowheads="1"/>
          </p:cNvPicPr>
          <p:nvPr/>
        </p:nvPicPr>
        <p:blipFill>
          <a:blip r:embed="rId3"/>
          <a:srcRect/>
          <a:stretch>
            <a:fillRect/>
          </a:stretch>
        </p:blipFill>
        <p:spPr bwMode="auto">
          <a:xfrm>
            <a:off x="6429388" y="3786190"/>
            <a:ext cx="2476496" cy="2290763"/>
          </a:xfrm>
          <a:prstGeom prst="rect">
            <a:avLst/>
          </a:prstGeom>
          <a:noFill/>
          <a:ln w="76200">
            <a:solidFill>
              <a:srgbClr val="FF0000"/>
            </a:solidFill>
          </a:ln>
        </p:spPr>
      </p:pic>
      <p:sp>
        <p:nvSpPr>
          <p:cNvPr id="9" name="CaixaDeTexto 8"/>
          <p:cNvSpPr txBox="1"/>
          <p:nvPr/>
        </p:nvSpPr>
        <p:spPr>
          <a:xfrm>
            <a:off x="6215074" y="6143644"/>
            <a:ext cx="2680286" cy="707886"/>
          </a:xfrm>
          <a:prstGeom prst="rect">
            <a:avLst/>
          </a:prstGeom>
          <a:noFill/>
        </p:spPr>
        <p:txBody>
          <a:bodyPr wrap="none" rtlCol="0">
            <a:spAutoFit/>
          </a:bodyPr>
          <a:lstStyle/>
          <a:p>
            <a:r>
              <a:rPr lang="pt-BR" sz="2000" b="1" dirty="0" smtClean="0">
                <a:solidFill>
                  <a:schemeClr val="bg1"/>
                </a:solidFill>
                <a:effectLst>
                  <a:outerShdw blurRad="38100" dist="38100" dir="2700000" algn="tl">
                    <a:srgbClr val="000000">
                      <a:alpha val="43137"/>
                    </a:srgbClr>
                  </a:outerShdw>
                </a:effectLst>
              </a:rPr>
              <a:t>   Presidente americano</a:t>
            </a:r>
          </a:p>
          <a:p>
            <a:r>
              <a:rPr lang="pt-BR" sz="2000" b="1" dirty="0" smtClean="0">
                <a:solidFill>
                  <a:schemeClr val="bg1"/>
                </a:solidFill>
                <a:effectLst>
                  <a:outerShdw blurRad="38100" dist="38100" dir="2700000" algn="tl">
                    <a:srgbClr val="000000">
                      <a:alpha val="43137"/>
                    </a:srgbClr>
                  </a:outerShdw>
                </a:effectLst>
              </a:rPr>
              <a:t>         </a:t>
            </a:r>
            <a:r>
              <a:rPr lang="pt-BR" sz="2000" b="1" dirty="0" err="1" smtClean="0">
                <a:solidFill>
                  <a:schemeClr val="bg1"/>
                </a:solidFill>
                <a:effectLst>
                  <a:outerShdw blurRad="38100" dist="38100" dir="2700000" algn="tl">
                    <a:srgbClr val="000000">
                      <a:alpha val="43137"/>
                    </a:srgbClr>
                  </a:outerShdw>
                </a:effectLst>
              </a:rPr>
              <a:t>Barack</a:t>
            </a:r>
            <a:r>
              <a:rPr lang="pt-BR" sz="2000" b="1" dirty="0" smtClean="0">
                <a:solidFill>
                  <a:schemeClr val="bg1"/>
                </a:solidFill>
                <a:effectLst>
                  <a:outerShdw blurRad="38100" dist="38100" dir="2700000" algn="tl">
                    <a:srgbClr val="000000">
                      <a:alpha val="43137"/>
                    </a:srgbClr>
                  </a:outerShdw>
                </a:effectLst>
              </a:rPr>
              <a:t> </a:t>
            </a:r>
            <a:r>
              <a:rPr lang="pt-BR" sz="2000" b="1" dirty="0" err="1" smtClean="0">
                <a:solidFill>
                  <a:schemeClr val="bg1"/>
                </a:solidFill>
                <a:effectLst>
                  <a:outerShdw blurRad="38100" dist="38100" dir="2700000" algn="tl">
                    <a:srgbClr val="000000">
                      <a:alpha val="43137"/>
                    </a:srgbClr>
                  </a:outerShdw>
                </a:effectLst>
              </a:rPr>
              <a:t>Obama</a:t>
            </a:r>
            <a:r>
              <a:rPr lang="pt-BR" sz="2000" b="1" dirty="0" smtClean="0">
                <a:solidFill>
                  <a:schemeClr val="bg1"/>
                </a:solidFill>
                <a:effectLst>
                  <a:outerShdw blurRad="38100" dist="38100" dir="2700000" algn="tl">
                    <a:srgbClr val="000000">
                      <a:alpha val="43137"/>
                    </a:srgbClr>
                  </a:outerShdw>
                </a:effectLst>
              </a:rPr>
              <a:t> </a:t>
            </a:r>
            <a:endParaRPr lang="pt-BR" sz="2000" b="1" dirty="0">
              <a:solidFill>
                <a:schemeClr val="bg1"/>
              </a:solidFill>
              <a:effectLst>
                <a:outerShdw blurRad="38100" dist="38100" dir="2700000" algn="tl">
                  <a:srgbClr val="000000">
                    <a:alpha val="43137"/>
                  </a:srgbClr>
                </a:outerShdw>
              </a:effectLst>
            </a:endParaRPr>
          </a:p>
        </p:txBody>
      </p:sp>
      <p:pic>
        <p:nvPicPr>
          <p:cNvPr id="7174" name="Picture 6" descr="E:\estudo - EUA na profecia\16_01_2015__22_02_4326968b0b2f3e4d9aabdde7e7f8cb7fe2269b9_640x480.jpg"/>
          <p:cNvPicPr>
            <a:picLocks noChangeAspect="1" noChangeArrowheads="1"/>
          </p:cNvPicPr>
          <p:nvPr/>
        </p:nvPicPr>
        <p:blipFill>
          <a:blip r:embed="rId4"/>
          <a:srcRect/>
          <a:stretch>
            <a:fillRect/>
          </a:stretch>
        </p:blipFill>
        <p:spPr bwMode="auto">
          <a:xfrm>
            <a:off x="3071802" y="4357694"/>
            <a:ext cx="2786082" cy="1871660"/>
          </a:xfrm>
          <a:prstGeom prst="rect">
            <a:avLst/>
          </a:prstGeom>
          <a:noFill/>
          <a:ln w="76200">
            <a:solidFill>
              <a:srgbClr val="FF0000"/>
            </a:solidFill>
          </a:ln>
        </p:spPr>
      </p:pic>
      <p:sp>
        <p:nvSpPr>
          <p:cNvPr id="11" name="CaixaDeTexto 10"/>
          <p:cNvSpPr txBox="1"/>
          <p:nvPr/>
        </p:nvSpPr>
        <p:spPr>
          <a:xfrm>
            <a:off x="2714612" y="6215082"/>
            <a:ext cx="3246402" cy="646331"/>
          </a:xfrm>
          <a:prstGeom prst="rect">
            <a:avLst/>
          </a:prstGeom>
          <a:noFill/>
        </p:spPr>
        <p:txBody>
          <a:bodyPr wrap="square" rtlCol="0">
            <a:spAutoFit/>
          </a:bodyPr>
          <a:lstStyle/>
          <a:p>
            <a:r>
              <a:rPr lang="pt-BR" b="1" dirty="0" smtClean="0">
                <a:solidFill>
                  <a:schemeClr val="bg1"/>
                </a:solidFill>
                <a:effectLst>
                  <a:outerShdw blurRad="38100" dist="38100" dir="2700000" algn="tl">
                    <a:srgbClr val="000000">
                      <a:alpha val="43137"/>
                    </a:srgbClr>
                  </a:outerShdw>
                </a:effectLst>
              </a:rPr>
              <a:t>      Ex-primeira dama americana</a:t>
            </a:r>
          </a:p>
          <a:p>
            <a:r>
              <a:rPr lang="pt-BR" b="1" dirty="0" smtClean="0">
                <a:solidFill>
                  <a:schemeClr val="bg1"/>
                </a:solidFill>
                <a:effectLst>
                  <a:outerShdw blurRad="38100" dist="38100" dir="2700000" algn="tl">
                    <a:srgbClr val="000000">
                      <a:alpha val="43137"/>
                    </a:srgbClr>
                  </a:outerShdw>
                </a:effectLst>
              </a:rPr>
              <a:t>                     Hilary Clinton</a:t>
            </a:r>
            <a:endParaRPr lang="pt-BR" b="1" dirty="0">
              <a:solidFill>
                <a:schemeClr val="bg1"/>
              </a:solidFill>
              <a:effectLst>
                <a:outerShdw blurRad="38100" dist="38100" dir="2700000" algn="tl">
                  <a:srgbClr val="000000">
                    <a:alpha val="43137"/>
                  </a:srgbClr>
                </a:outerShdw>
              </a:effectLst>
            </a:endParaRPr>
          </a:p>
        </p:txBody>
      </p:sp>
      <p:pic>
        <p:nvPicPr>
          <p:cNvPr id="7175" name="Picture 7" descr="E:\estudo - EUA na profecia\16_01_2015__21_19_21714517bc6abdae4bc576a5b34c382092be84a_640x480.jpg"/>
          <p:cNvPicPr>
            <a:picLocks noChangeAspect="1" noChangeArrowheads="1"/>
          </p:cNvPicPr>
          <p:nvPr/>
        </p:nvPicPr>
        <p:blipFill>
          <a:blip r:embed="rId5"/>
          <a:srcRect/>
          <a:stretch>
            <a:fillRect/>
          </a:stretch>
        </p:blipFill>
        <p:spPr bwMode="auto">
          <a:xfrm>
            <a:off x="285720" y="4286256"/>
            <a:ext cx="2357454" cy="1857388"/>
          </a:xfrm>
          <a:prstGeom prst="rect">
            <a:avLst/>
          </a:prstGeom>
          <a:noFill/>
          <a:ln w="76200">
            <a:solidFill>
              <a:srgbClr val="FF0000"/>
            </a:solidFill>
          </a:ln>
        </p:spPr>
      </p:pic>
      <p:sp>
        <p:nvSpPr>
          <p:cNvPr id="13" name="CaixaDeTexto 12"/>
          <p:cNvSpPr txBox="1"/>
          <p:nvPr/>
        </p:nvSpPr>
        <p:spPr>
          <a:xfrm>
            <a:off x="142844" y="6143644"/>
            <a:ext cx="2571768" cy="646331"/>
          </a:xfrm>
          <a:prstGeom prst="rect">
            <a:avLst/>
          </a:prstGeom>
          <a:noFill/>
        </p:spPr>
        <p:txBody>
          <a:bodyPr wrap="square" rtlCol="0">
            <a:spAutoFit/>
          </a:bodyPr>
          <a:lstStyle/>
          <a:p>
            <a:r>
              <a:rPr lang="pt-BR" b="1" dirty="0" smtClean="0">
                <a:solidFill>
                  <a:schemeClr val="bg1"/>
                </a:solidFill>
                <a:effectLst>
                  <a:outerShdw blurRad="38100" dist="38100" dir="2700000" algn="tl">
                    <a:srgbClr val="000000">
                      <a:alpha val="43137"/>
                    </a:srgbClr>
                  </a:outerShdw>
                </a:effectLst>
              </a:rPr>
              <a:t>   Ex-presidente francês</a:t>
            </a:r>
          </a:p>
          <a:p>
            <a:r>
              <a:rPr lang="pt-BR" b="1" dirty="0" smtClean="0">
                <a:solidFill>
                  <a:schemeClr val="bg1"/>
                </a:solidFill>
                <a:effectLst>
                  <a:outerShdw blurRad="38100" dist="38100" dir="2700000" algn="tl">
                    <a:srgbClr val="000000">
                      <a:alpha val="43137"/>
                    </a:srgbClr>
                  </a:outerShdw>
                </a:effectLst>
              </a:rPr>
              <a:t>        Nicolas </a:t>
            </a:r>
            <a:r>
              <a:rPr lang="pt-BR" b="1" dirty="0" err="1" smtClean="0">
                <a:solidFill>
                  <a:schemeClr val="bg1"/>
                </a:solidFill>
                <a:effectLst>
                  <a:outerShdw blurRad="38100" dist="38100" dir="2700000" algn="tl">
                    <a:srgbClr val="000000">
                      <a:alpha val="43137"/>
                    </a:srgbClr>
                  </a:outerShdw>
                </a:effectLst>
              </a:rPr>
              <a:t>Sarkozy</a:t>
            </a:r>
            <a:endParaRPr lang="pt-BR" b="1" dirty="0">
              <a:solidFill>
                <a:schemeClr val="bg1"/>
              </a:solidFill>
              <a:effectLst>
                <a:outerShdw blurRad="38100" dist="38100" dir="2700000" algn="tl">
                  <a:srgbClr val="000000">
                    <a:alpha val="43137"/>
                  </a:srgbClr>
                </a:outerShdw>
              </a:effectLst>
            </a:endParaRPr>
          </a:p>
        </p:txBody>
      </p:sp>
      <p:sp>
        <p:nvSpPr>
          <p:cNvPr id="3" name="CaixaDeTexto 2"/>
          <p:cNvSpPr txBox="1"/>
          <p:nvPr/>
        </p:nvSpPr>
        <p:spPr>
          <a:xfrm>
            <a:off x="323528" y="1340768"/>
            <a:ext cx="5789855" cy="1015663"/>
          </a:xfrm>
          <a:prstGeom prst="rect">
            <a:avLst/>
          </a:prstGeom>
          <a:noFill/>
        </p:spPr>
        <p:txBody>
          <a:bodyPr wrap="none" rtlCol="0">
            <a:spAutoFit/>
          </a:bodyPr>
          <a:lstStyle/>
          <a:p>
            <a:r>
              <a:rPr lang="pt-BR" sz="6000" b="1" dirty="0" smtClean="0">
                <a:solidFill>
                  <a:srgbClr val="FFFF00"/>
                </a:solidFill>
              </a:rPr>
              <a:t>Direitos Autorais!</a:t>
            </a:r>
            <a:endParaRPr lang="pt-BR" sz="6000" b="1" dirty="0">
              <a:solidFill>
                <a:srgbClr val="FFFF00"/>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8194" name="Picture 2" descr="E:\estudo - EUA na profecia\dilma_illuminati_handsign.png"/>
          <p:cNvPicPr>
            <a:picLocks noChangeAspect="1" noChangeArrowheads="1"/>
          </p:cNvPicPr>
          <p:nvPr/>
        </p:nvPicPr>
        <p:blipFill>
          <a:blip r:embed="rId2"/>
          <a:srcRect/>
          <a:stretch>
            <a:fillRect/>
          </a:stretch>
        </p:blipFill>
        <p:spPr bwMode="auto">
          <a:xfrm>
            <a:off x="285720" y="500042"/>
            <a:ext cx="4978400" cy="3797300"/>
          </a:xfrm>
          <a:prstGeom prst="rect">
            <a:avLst/>
          </a:prstGeom>
          <a:noFill/>
          <a:ln w="76200">
            <a:solidFill>
              <a:srgbClr val="FF0000"/>
            </a:solidFill>
          </a:ln>
        </p:spPr>
      </p:pic>
      <p:pic>
        <p:nvPicPr>
          <p:cNvPr id="8195" name="Picture 3" descr="E:\estudo - EUA na profecia\imageshyhy.jpg"/>
          <p:cNvPicPr>
            <a:picLocks noChangeAspect="1" noChangeArrowheads="1"/>
          </p:cNvPicPr>
          <p:nvPr/>
        </p:nvPicPr>
        <p:blipFill>
          <a:blip r:embed="rId3"/>
          <a:srcRect/>
          <a:stretch>
            <a:fillRect/>
          </a:stretch>
        </p:blipFill>
        <p:spPr bwMode="auto">
          <a:xfrm>
            <a:off x="5500694" y="357166"/>
            <a:ext cx="3286148" cy="3357586"/>
          </a:xfrm>
          <a:prstGeom prst="rect">
            <a:avLst/>
          </a:prstGeom>
          <a:noFill/>
          <a:ln w="76200">
            <a:solidFill>
              <a:srgbClr val="FF0000"/>
            </a:solidFill>
          </a:ln>
        </p:spPr>
      </p:pic>
      <p:pic>
        <p:nvPicPr>
          <p:cNvPr id="8196" name="Picture 4" descr="E:\estudo - EUA na profecia\untitledyh.png"/>
          <p:cNvPicPr>
            <a:picLocks noChangeAspect="1" noChangeArrowheads="1"/>
          </p:cNvPicPr>
          <p:nvPr/>
        </p:nvPicPr>
        <p:blipFill>
          <a:blip r:embed="rId4"/>
          <a:srcRect/>
          <a:stretch>
            <a:fillRect/>
          </a:stretch>
        </p:blipFill>
        <p:spPr bwMode="auto">
          <a:xfrm>
            <a:off x="5572132" y="4143380"/>
            <a:ext cx="3214710" cy="2357454"/>
          </a:xfrm>
          <a:prstGeom prst="rect">
            <a:avLst/>
          </a:prstGeom>
          <a:noFill/>
          <a:ln w="76200">
            <a:solidFill>
              <a:srgbClr val="FF0000"/>
            </a:solidFill>
          </a:ln>
        </p:spPr>
      </p:pic>
      <p:pic>
        <p:nvPicPr>
          <p:cNvPr id="8198" name="Picture 6" descr="E:\estudo - EUA na profecia\Dilma e Hillere clinton illuminatis_thumb.jpg"/>
          <p:cNvPicPr>
            <a:picLocks noChangeAspect="1" noChangeArrowheads="1"/>
          </p:cNvPicPr>
          <p:nvPr/>
        </p:nvPicPr>
        <p:blipFill>
          <a:blip r:embed="rId5"/>
          <a:srcRect/>
          <a:stretch>
            <a:fillRect/>
          </a:stretch>
        </p:blipFill>
        <p:spPr bwMode="auto">
          <a:xfrm>
            <a:off x="357158" y="4572008"/>
            <a:ext cx="4714908" cy="2000264"/>
          </a:xfrm>
          <a:prstGeom prst="rect">
            <a:avLst/>
          </a:prstGeom>
          <a:noFill/>
          <a:ln w="76200">
            <a:solidFill>
              <a:srgbClr val="FF0000"/>
            </a:solidFill>
          </a:ln>
        </p:spPr>
      </p:pic>
      <p:sp>
        <p:nvSpPr>
          <p:cNvPr id="8" name="CaixaDeTexto 7"/>
          <p:cNvSpPr txBox="1"/>
          <p:nvPr/>
        </p:nvSpPr>
        <p:spPr>
          <a:xfrm>
            <a:off x="357158" y="0"/>
            <a:ext cx="4878451" cy="461665"/>
          </a:xfrm>
          <a:prstGeom prst="rect">
            <a:avLst/>
          </a:prstGeom>
          <a:noFill/>
        </p:spPr>
        <p:txBody>
          <a:bodyPr wrap="none" rtlCol="0">
            <a:spAutoFit/>
          </a:bodyPr>
          <a:lstStyle/>
          <a:p>
            <a:r>
              <a:rPr lang="pt-BR" sz="2400" b="1" dirty="0" smtClean="0">
                <a:solidFill>
                  <a:schemeClr val="bg1"/>
                </a:solidFill>
                <a:effectLst>
                  <a:outerShdw blurRad="38100" dist="38100" dir="2700000" algn="tl">
                    <a:srgbClr val="000000">
                      <a:alpha val="43137"/>
                    </a:srgbClr>
                  </a:outerShdw>
                </a:effectLst>
              </a:rPr>
              <a:t>Presidente Dilma e a “mão chifrada”.</a:t>
            </a:r>
            <a:endParaRPr lang="pt-BR" sz="2400" b="1"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9218" name="Picture 2" descr="E:\estudo - EUA na profecia\cd_xuxa_so_para_baixinho_9_natal_magico_136_1_20131114140923.jpg"/>
          <p:cNvPicPr>
            <a:picLocks noChangeAspect="1" noChangeArrowheads="1"/>
          </p:cNvPicPr>
          <p:nvPr/>
        </p:nvPicPr>
        <p:blipFill>
          <a:blip r:embed="rId2"/>
          <a:srcRect/>
          <a:stretch>
            <a:fillRect/>
          </a:stretch>
        </p:blipFill>
        <p:spPr bwMode="auto">
          <a:xfrm>
            <a:off x="4143372" y="4786322"/>
            <a:ext cx="1785950" cy="1857388"/>
          </a:xfrm>
          <a:prstGeom prst="rect">
            <a:avLst/>
          </a:prstGeom>
          <a:noFill/>
        </p:spPr>
      </p:pic>
      <p:pic>
        <p:nvPicPr>
          <p:cNvPr id="9219" name="Picture 3" descr="E:\estudo - EUA na profecia\untitledasder.png"/>
          <p:cNvPicPr>
            <a:picLocks noChangeAspect="1" noChangeArrowheads="1"/>
          </p:cNvPicPr>
          <p:nvPr/>
        </p:nvPicPr>
        <p:blipFill>
          <a:blip r:embed="rId3"/>
          <a:srcRect/>
          <a:stretch>
            <a:fillRect/>
          </a:stretch>
        </p:blipFill>
        <p:spPr bwMode="auto">
          <a:xfrm>
            <a:off x="3929058" y="285728"/>
            <a:ext cx="2571768" cy="2214578"/>
          </a:xfrm>
          <a:prstGeom prst="rect">
            <a:avLst/>
          </a:prstGeom>
          <a:noFill/>
        </p:spPr>
      </p:pic>
      <p:pic>
        <p:nvPicPr>
          <p:cNvPr id="9220" name="Picture 4" descr="E:\estudo - EUA na profecia\untitledaza.png"/>
          <p:cNvPicPr>
            <a:picLocks noChangeAspect="1" noChangeArrowheads="1"/>
          </p:cNvPicPr>
          <p:nvPr/>
        </p:nvPicPr>
        <p:blipFill>
          <a:blip r:embed="rId4"/>
          <a:srcRect/>
          <a:stretch>
            <a:fillRect/>
          </a:stretch>
        </p:blipFill>
        <p:spPr bwMode="auto">
          <a:xfrm>
            <a:off x="6677025" y="428604"/>
            <a:ext cx="2466975" cy="1847850"/>
          </a:xfrm>
          <a:prstGeom prst="rect">
            <a:avLst/>
          </a:prstGeom>
          <a:noFill/>
        </p:spPr>
      </p:pic>
      <p:pic>
        <p:nvPicPr>
          <p:cNvPr id="9221" name="Picture 5" descr="E:\estudo - EUA na profecia\xuxa_satan_02.jpg"/>
          <p:cNvPicPr>
            <a:picLocks noChangeAspect="1" noChangeArrowheads="1"/>
          </p:cNvPicPr>
          <p:nvPr/>
        </p:nvPicPr>
        <p:blipFill>
          <a:blip r:embed="rId5"/>
          <a:srcRect/>
          <a:stretch>
            <a:fillRect/>
          </a:stretch>
        </p:blipFill>
        <p:spPr bwMode="auto">
          <a:xfrm>
            <a:off x="5929322" y="4786322"/>
            <a:ext cx="3071834" cy="1849430"/>
          </a:xfrm>
          <a:prstGeom prst="rect">
            <a:avLst/>
          </a:prstGeom>
          <a:noFill/>
        </p:spPr>
      </p:pic>
      <p:pic>
        <p:nvPicPr>
          <p:cNvPr id="9223" name="Picture 7" descr="E:\estudo - EUA na profecia\untitledgh.png"/>
          <p:cNvPicPr>
            <a:picLocks noChangeAspect="1" noChangeArrowheads="1"/>
          </p:cNvPicPr>
          <p:nvPr/>
        </p:nvPicPr>
        <p:blipFill>
          <a:blip r:embed="rId6"/>
          <a:srcRect/>
          <a:stretch>
            <a:fillRect/>
          </a:stretch>
        </p:blipFill>
        <p:spPr bwMode="auto">
          <a:xfrm>
            <a:off x="0" y="0"/>
            <a:ext cx="3500430" cy="3286124"/>
          </a:xfrm>
          <a:prstGeom prst="rect">
            <a:avLst/>
          </a:prstGeom>
          <a:noFill/>
        </p:spPr>
      </p:pic>
      <p:pic>
        <p:nvPicPr>
          <p:cNvPr id="9224" name="Picture 8" descr="E:\estudo - EUA na profecia\untitleddfgbn.png"/>
          <p:cNvPicPr>
            <a:picLocks noChangeAspect="1" noChangeArrowheads="1"/>
          </p:cNvPicPr>
          <p:nvPr/>
        </p:nvPicPr>
        <p:blipFill>
          <a:blip r:embed="rId7"/>
          <a:srcRect/>
          <a:stretch>
            <a:fillRect/>
          </a:stretch>
        </p:blipFill>
        <p:spPr bwMode="auto">
          <a:xfrm>
            <a:off x="4357686" y="2643182"/>
            <a:ext cx="1571636" cy="2000264"/>
          </a:xfrm>
          <a:prstGeom prst="rect">
            <a:avLst/>
          </a:prstGeom>
          <a:noFill/>
        </p:spPr>
      </p:pic>
      <p:pic>
        <p:nvPicPr>
          <p:cNvPr id="9225" name="Picture 9" descr="E:\estudo - EUA na profecia\imagesM2B1CAU1.jpg"/>
          <p:cNvPicPr>
            <a:picLocks noChangeAspect="1" noChangeArrowheads="1"/>
          </p:cNvPicPr>
          <p:nvPr/>
        </p:nvPicPr>
        <p:blipFill>
          <a:blip r:embed="rId8"/>
          <a:srcRect/>
          <a:stretch>
            <a:fillRect/>
          </a:stretch>
        </p:blipFill>
        <p:spPr bwMode="auto">
          <a:xfrm>
            <a:off x="6500826" y="2643182"/>
            <a:ext cx="2438408" cy="2000264"/>
          </a:xfrm>
          <a:prstGeom prst="rect">
            <a:avLst/>
          </a:prstGeom>
          <a:noFill/>
        </p:spPr>
      </p:pic>
      <p:pic>
        <p:nvPicPr>
          <p:cNvPr id="11" name="Picture 2" descr="E:\estudo - EUA na profecia\untitledfgh.png"/>
          <p:cNvPicPr>
            <a:picLocks noChangeAspect="1" noChangeArrowheads="1"/>
          </p:cNvPicPr>
          <p:nvPr/>
        </p:nvPicPr>
        <p:blipFill>
          <a:blip r:embed="rId9"/>
          <a:srcRect/>
          <a:stretch>
            <a:fillRect/>
          </a:stretch>
        </p:blipFill>
        <p:spPr bwMode="auto">
          <a:xfrm>
            <a:off x="214282" y="3500438"/>
            <a:ext cx="3714776" cy="3071834"/>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4" name="Picture 5" descr="E:\estudo - EUA na profecia\acodex_17pastores evangelicos eua.jpg"/>
          <p:cNvPicPr>
            <a:picLocks noChangeAspect="1" noChangeArrowheads="1"/>
          </p:cNvPicPr>
          <p:nvPr/>
        </p:nvPicPr>
        <p:blipFill>
          <a:blip r:embed="rId2"/>
          <a:srcRect/>
          <a:stretch>
            <a:fillRect/>
          </a:stretch>
        </p:blipFill>
        <p:spPr bwMode="auto">
          <a:xfrm>
            <a:off x="357158" y="214290"/>
            <a:ext cx="8429684" cy="6000792"/>
          </a:xfrm>
          <a:prstGeom prst="rect">
            <a:avLst/>
          </a:prstGeom>
          <a:noFill/>
          <a:ln w="76200">
            <a:solidFill>
              <a:srgbClr val="FF0000"/>
            </a:solidFill>
          </a:ln>
        </p:spPr>
      </p:pic>
      <p:sp>
        <p:nvSpPr>
          <p:cNvPr id="5" name="CaixaDeTexto 4"/>
          <p:cNvSpPr txBox="1"/>
          <p:nvPr/>
        </p:nvSpPr>
        <p:spPr>
          <a:xfrm>
            <a:off x="500034" y="6286520"/>
            <a:ext cx="4357603" cy="461665"/>
          </a:xfrm>
          <a:prstGeom prst="rect">
            <a:avLst/>
          </a:prstGeom>
          <a:noFill/>
        </p:spPr>
        <p:txBody>
          <a:bodyPr wrap="none" rtlCol="0">
            <a:spAutoFit/>
          </a:bodyPr>
          <a:lstStyle/>
          <a:p>
            <a:r>
              <a:rPr lang="pt-BR" sz="2400" b="1" dirty="0" smtClean="0">
                <a:solidFill>
                  <a:schemeClr val="bg1"/>
                </a:solidFill>
                <a:effectLst>
                  <a:outerShdw blurRad="38100" dist="38100" dir="2700000" algn="tl">
                    <a:srgbClr val="000000">
                      <a:alpha val="43137"/>
                    </a:srgbClr>
                  </a:outerShdw>
                </a:effectLst>
              </a:rPr>
              <a:t>Pastores evangélicos americanos</a:t>
            </a:r>
            <a:endParaRPr lang="pt-BR" sz="2400" b="1"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050" name="Picture 2" descr="E:\estudo - EUA na profecia\untitledop.png"/>
          <p:cNvPicPr>
            <a:picLocks noChangeAspect="1" noChangeArrowheads="1"/>
          </p:cNvPicPr>
          <p:nvPr/>
        </p:nvPicPr>
        <p:blipFill>
          <a:blip r:embed="rId2"/>
          <a:srcRect/>
          <a:stretch>
            <a:fillRect/>
          </a:stretch>
        </p:blipFill>
        <p:spPr bwMode="auto">
          <a:xfrm>
            <a:off x="285720" y="214290"/>
            <a:ext cx="3857652" cy="2357454"/>
          </a:xfrm>
          <a:prstGeom prst="rect">
            <a:avLst/>
          </a:prstGeom>
          <a:noFill/>
          <a:ln w="76200">
            <a:solidFill>
              <a:srgbClr val="FF0000"/>
            </a:solidFill>
          </a:ln>
        </p:spPr>
      </p:pic>
      <p:pic>
        <p:nvPicPr>
          <p:cNvPr id="2051" name="Picture 3" descr="E:\estudo - EUA na profecia\untitlediop.png"/>
          <p:cNvPicPr>
            <a:picLocks noChangeAspect="1" noChangeArrowheads="1"/>
          </p:cNvPicPr>
          <p:nvPr/>
        </p:nvPicPr>
        <p:blipFill>
          <a:blip r:embed="rId3"/>
          <a:srcRect/>
          <a:stretch>
            <a:fillRect/>
          </a:stretch>
        </p:blipFill>
        <p:spPr bwMode="auto">
          <a:xfrm>
            <a:off x="4929190" y="214290"/>
            <a:ext cx="3214710" cy="2214578"/>
          </a:xfrm>
          <a:prstGeom prst="rect">
            <a:avLst/>
          </a:prstGeom>
          <a:noFill/>
          <a:ln w="76200">
            <a:solidFill>
              <a:srgbClr val="FF0000"/>
            </a:solidFill>
          </a:ln>
        </p:spPr>
      </p:pic>
      <p:pic>
        <p:nvPicPr>
          <p:cNvPr id="2052" name="Picture 4" descr="E:\estudo - EUA na profecia\581440_548080491919618_948124611_n.jpg"/>
          <p:cNvPicPr>
            <a:picLocks noChangeAspect="1" noChangeArrowheads="1"/>
          </p:cNvPicPr>
          <p:nvPr/>
        </p:nvPicPr>
        <p:blipFill>
          <a:blip r:embed="rId4"/>
          <a:srcRect/>
          <a:stretch>
            <a:fillRect/>
          </a:stretch>
        </p:blipFill>
        <p:spPr bwMode="auto">
          <a:xfrm>
            <a:off x="1071538" y="2857496"/>
            <a:ext cx="6429420" cy="3786214"/>
          </a:xfrm>
          <a:prstGeom prst="rect">
            <a:avLst/>
          </a:prstGeom>
          <a:noFill/>
          <a:ln w="76200">
            <a:solidFill>
              <a:srgbClr val="FF0000"/>
            </a:solidFill>
          </a:ln>
        </p:spPr>
      </p:pic>
      <p:sp>
        <p:nvSpPr>
          <p:cNvPr id="7" name="CaixaDeTexto 6"/>
          <p:cNvSpPr txBox="1"/>
          <p:nvPr/>
        </p:nvSpPr>
        <p:spPr>
          <a:xfrm>
            <a:off x="5000628" y="6143644"/>
            <a:ext cx="3806251" cy="400110"/>
          </a:xfrm>
          <a:prstGeom prst="rect">
            <a:avLst/>
          </a:prstGeom>
          <a:noFill/>
        </p:spPr>
        <p:txBody>
          <a:bodyPr wrap="square" rtlCol="0">
            <a:spAutoFit/>
          </a:bodyPr>
          <a:lstStyle/>
          <a:p>
            <a:r>
              <a:rPr lang="pt-BR" sz="2000" b="1" dirty="0" smtClean="0">
                <a:solidFill>
                  <a:schemeClr val="bg1"/>
                </a:solidFill>
                <a:effectLst>
                  <a:outerShdw blurRad="38100" dist="38100" dir="2700000" algn="tl">
                    <a:srgbClr val="000000">
                      <a:alpha val="43137"/>
                    </a:srgbClr>
                  </a:outerShdw>
                </a:effectLst>
              </a:rPr>
              <a:t> </a:t>
            </a:r>
            <a:endParaRPr lang="pt-BR" sz="2000" b="1"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074" name="Picture 2" descr="E:\estudo - EUA na profecia\untitledghj.png"/>
          <p:cNvPicPr>
            <a:picLocks noChangeAspect="1" noChangeArrowheads="1"/>
          </p:cNvPicPr>
          <p:nvPr/>
        </p:nvPicPr>
        <p:blipFill>
          <a:blip r:embed="rId2"/>
          <a:srcRect/>
          <a:stretch>
            <a:fillRect/>
          </a:stretch>
        </p:blipFill>
        <p:spPr bwMode="auto">
          <a:xfrm>
            <a:off x="357158" y="214290"/>
            <a:ext cx="8358246" cy="6286544"/>
          </a:xfrm>
          <a:prstGeom prst="rect">
            <a:avLst/>
          </a:prstGeom>
          <a:noFill/>
        </p:spPr>
      </p:pic>
      <p:sp>
        <p:nvSpPr>
          <p:cNvPr id="5" name="CaixaDeTexto 4"/>
          <p:cNvSpPr txBox="1"/>
          <p:nvPr/>
        </p:nvSpPr>
        <p:spPr>
          <a:xfrm>
            <a:off x="4071934" y="285728"/>
            <a:ext cx="4109651" cy="523220"/>
          </a:xfrm>
          <a:prstGeom prst="rect">
            <a:avLst/>
          </a:prstGeom>
          <a:noFill/>
        </p:spPr>
        <p:txBody>
          <a:bodyPr wrap="none" rtlCol="0">
            <a:spAutoFit/>
          </a:bodyPr>
          <a:lstStyle/>
          <a:p>
            <a:r>
              <a:rPr lang="pt-BR" sz="2800" b="1" dirty="0" smtClean="0">
                <a:solidFill>
                  <a:srgbClr val="FFFF00"/>
                </a:solidFill>
                <a:effectLst>
                  <a:outerShdw blurRad="38100" dist="38100" dir="2700000" algn="tl">
                    <a:srgbClr val="000000">
                      <a:alpha val="43137"/>
                    </a:srgbClr>
                  </a:outerShdw>
                </a:effectLst>
              </a:rPr>
              <a:t>Silvio Santos e Gilberto Gil</a:t>
            </a:r>
            <a:endParaRPr lang="pt-BR" sz="2800" b="1" dirty="0">
              <a:solidFill>
                <a:srgbClr val="FFFF00"/>
              </a:solidFill>
              <a:effectLst>
                <a:outerShdw blurRad="38100" dist="38100" dir="2700000" algn="tl">
                  <a:srgbClr val="000000">
                    <a:alpha val="43137"/>
                  </a:srgbClr>
                </a:outerShdw>
              </a:effectLst>
            </a:endParaRPr>
          </a:p>
        </p:txBody>
      </p:sp>
      <p:sp>
        <p:nvSpPr>
          <p:cNvPr id="6" name="Seta para baixo 5"/>
          <p:cNvSpPr/>
          <p:nvPr/>
        </p:nvSpPr>
        <p:spPr>
          <a:xfrm>
            <a:off x="3571868" y="4286256"/>
            <a:ext cx="484632" cy="978408"/>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m curva para a direita 6"/>
          <p:cNvSpPr/>
          <p:nvPr/>
        </p:nvSpPr>
        <p:spPr>
          <a:xfrm>
            <a:off x="2786050" y="5500702"/>
            <a:ext cx="731520" cy="1216152"/>
          </a:xfrm>
          <a:prstGeom prst="curv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8" name="Seta em curva para a esquerda 7"/>
          <p:cNvSpPr/>
          <p:nvPr/>
        </p:nvSpPr>
        <p:spPr>
          <a:xfrm>
            <a:off x="4000496" y="5500702"/>
            <a:ext cx="731520" cy="1216152"/>
          </a:xfrm>
          <a:prstGeom prst="curved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4098" name="Picture 2" descr="E:\estudo - EUA na profecia\1907656_806593926031895_4803044395930561205_n.jpg"/>
          <p:cNvPicPr>
            <a:picLocks noChangeAspect="1" noChangeArrowheads="1"/>
          </p:cNvPicPr>
          <p:nvPr/>
        </p:nvPicPr>
        <p:blipFill>
          <a:blip r:embed="rId2"/>
          <a:srcRect/>
          <a:stretch>
            <a:fillRect/>
          </a:stretch>
        </p:blipFill>
        <p:spPr bwMode="auto">
          <a:xfrm>
            <a:off x="428596" y="571480"/>
            <a:ext cx="8215370" cy="6000792"/>
          </a:xfrm>
          <a:prstGeom prst="rect">
            <a:avLst/>
          </a:prstGeom>
          <a:noFill/>
          <a:ln w="76200">
            <a:solidFill>
              <a:srgbClr val="FF0000"/>
            </a:solidFill>
          </a:ln>
        </p:spPr>
      </p:pic>
      <p:sp>
        <p:nvSpPr>
          <p:cNvPr id="4" name="CaixaDeTexto 3"/>
          <p:cNvSpPr txBox="1"/>
          <p:nvPr/>
        </p:nvSpPr>
        <p:spPr>
          <a:xfrm>
            <a:off x="500034" y="0"/>
            <a:ext cx="5072098" cy="523220"/>
          </a:xfrm>
          <a:prstGeom prst="rect">
            <a:avLst/>
          </a:prstGeom>
          <a:noFill/>
        </p:spPr>
        <p:txBody>
          <a:bodyPr wrap="square" rtlCol="0">
            <a:spAutoFit/>
          </a:bodyPr>
          <a:lstStyle/>
          <a:p>
            <a:r>
              <a:rPr lang="pt-BR" sz="2800" b="1" dirty="0" smtClean="0">
                <a:solidFill>
                  <a:schemeClr val="bg1"/>
                </a:solidFill>
                <a:effectLst>
                  <a:outerShdw blurRad="38100" dist="38100" dir="2700000" algn="tl">
                    <a:srgbClr val="000000">
                      <a:alpha val="43137"/>
                    </a:srgbClr>
                  </a:outerShdw>
                </a:effectLst>
              </a:rPr>
              <a:t>Jogador de futebol </a:t>
            </a:r>
            <a:r>
              <a:rPr lang="pt-BR" sz="2800" b="1" dirty="0" err="1" smtClean="0">
                <a:solidFill>
                  <a:schemeClr val="bg1"/>
                </a:solidFill>
                <a:effectLst>
                  <a:outerShdw blurRad="38100" dist="38100" dir="2700000" algn="tl">
                    <a:srgbClr val="000000">
                      <a:alpha val="43137"/>
                    </a:srgbClr>
                  </a:outerShdw>
                </a:effectLst>
              </a:rPr>
              <a:t>Neymar</a:t>
            </a:r>
            <a:r>
              <a:rPr lang="pt-BR" sz="2800" b="1" dirty="0" smtClean="0">
                <a:solidFill>
                  <a:schemeClr val="bg1"/>
                </a:solidFill>
                <a:effectLst>
                  <a:outerShdw blurRad="38100" dist="38100" dir="2700000" algn="tl">
                    <a:srgbClr val="000000">
                      <a:alpha val="43137"/>
                    </a:srgbClr>
                  </a:outerShdw>
                </a:effectLst>
              </a:rPr>
              <a:t>.</a:t>
            </a:r>
            <a:endParaRPr lang="pt-BR" sz="2800" b="1"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Eduardo\Desktop\seminario_esperanca_para_viver\jpg\biblia\bg_bibl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214282" y="214290"/>
            <a:ext cx="8687122" cy="4154984"/>
          </a:xfrm>
          <a:prstGeom prst="rect">
            <a:avLst/>
          </a:prstGeom>
          <a:noFill/>
        </p:spPr>
        <p:txBody>
          <a:bodyPr wrap="none" rtlCol="0">
            <a:spAutoFit/>
          </a:bodyPr>
          <a:lstStyle/>
          <a:p>
            <a:r>
              <a:rPr lang="pt-BR" sz="2400" b="1" dirty="0" smtClean="0">
                <a:solidFill>
                  <a:schemeClr val="bg1"/>
                </a:solidFill>
                <a:effectLst>
                  <a:outerShdw blurRad="38100" dist="38100" dir="2700000" algn="tl">
                    <a:srgbClr val="000000">
                      <a:alpha val="43137"/>
                    </a:srgbClr>
                  </a:outerShdw>
                </a:effectLst>
              </a:rPr>
              <a:t>O  pastor  e  escritor  Mário Veloso afirma: “Eu vejo que </a:t>
            </a:r>
            <a:r>
              <a:rPr lang="pt-BR" sz="2400" b="1" dirty="0" smtClean="0">
                <a:solidFill>
                  <a:srgbClr val="FFFF00"/>
                </a:solidFill>
                <a:effectLst>
                  <a:outerShdw blurRad="38100" dist="38100" dir="2700000" algn="tl">
                    <a:srgbClr val="000000">
                      <a:alpha val="43137"/>
                    </a:srgbClr>
                  </a:outerShdw>
                </a:effectLst>
              </a:rPr>
              <a:t>a Nova Era</a:t>
            </a:r>
          </a:p>
          <a:p>
            <a:r>
              <a:rPr lang="pt-BR" sz="2400" b="1" dirty="0">
                <a:solidFill>
                  <a:srgbClr val="FFFF00"/>
                </a:solidFill>
                <a:effectLst>
                  <a:outerShdw blurRad="38100" dist="38100" dir="2700000" algn="tl">
                    <a:srgbClr val="000000">
                      <a:alpha val="43137"/>
                    </a:srgbClr>
                  </a:outerShdw>
                </a:effectLst>
              </a:rPr>
              <a:t>s</a:t>
            </a:r>
            <a:r>
              <a:rPr lang="pt-BR" sz="2400" b="1" dirty="0" smtClean="0">
                <a:solidFill>
                  <a:srgbClr val="FFFF00"/>
                </a:solidFill>
                <a:effectLst>
                  <a:outerShdw blurRad="38100" dist="38100" dir="2700000" algn="tl">
                    <a:srgbClr val="000000">
                      <a:alpha val="43137"/>
                    </a:srgbClr>
                  </a:outerShdw>
                </a:effectLst>
              </a:rPr>
              <a:t>erá o elemento de união para todos os poderes da Terra</a:t>
            </a:r>
            <a:r>
              <a:rPr lang="pt-BR" sz="2400" b="1" dirty="0" smtClean="0">
                <a:solidFill>
                  <a:schemeClr val="bg1"/>
                </a:solidFill>
                <a:effectLst>
                  <a:outerShdw blurRad="38100" dist="38100" dir="2700000" algn="tl">
                    <a:srgbClr val="000000">
                      <a:alpha val="43137"/>
                    </a:srgbClr>
                  </a:outerShdw>
                </a:effectLst>
              </a:rPr>
              <a:t>.  Quando</a:t>
            </a:r>
          </a:p>
          <a:p>
            <a:r>
              <a:rPr lang="pt-BR" sz="2400" b="1" dirty="0">
                <a:solidFill>
                  <a:schemeClr val="bg1"/>
                </a:solidFill>
                <a:effectLst>
                  <a:outerShdw blurRad="38100" dist="38100" dir="2700000" algn="tl">
                    <a:srgbClr val="000000">
                      <a:alpha val="43137"/>
                    </a:srgbClr>
                  </a:outerShdw>
                </a:effectLst>
              </a:rPr>
              <a:t>f</a:t>
            </a:r>
            <a:r>
              <a:rPr lang="pt-BR" sz="2400" b="1" dirty="0" smtClean="0">
                <a:solidFill>
                  <a:schemeClr val="bg1"/>
                </a:solidFill>
                <a:effectLst>
                  <a:outerShdw blurRad="38100" dist="38100" dir="2700000" algn="tl">
                    <a:srgbClr val="000000">
                      <a:alpha val="43137"/>
                    </a:srgbClr>
                  </a:outerShdw>
                </a:effectLst>
              </a:rPr>
              <a:t>alo  poderes,  estou  me  referindo  a poderes políticos, </a:t>
            </a:r>
            <a:r>
              <a:rPr lang="pt-BR" sz="2400" b="1" dirty="0" smtClean="0">
                <a:solidFill>
                  <a:srgbClr val="FFFF00"/>
                </a:solidFill>
                <a:effectLst>
                  <a:outerShdw blurRad="38100" dist="38100" dir="2700000" algn="tl">
                    <a:srgbClr val="000000">
                      <a:alpha val="43137"/>
                    </a:srgbClr>
                  </a:outerShdw>
                </a:effectLst>
              </a:rPr>
              <a:t>estruturas</a:t>
            </a:r>
          </a:p>
          <a:p>
            <a:r>
              <a:rPr lang="pt-BR" sz="2400" b="1" dirty="0">
                <a:solidFill>
                  <a:srgbClr val="FFFF00"/>
                </a:solidFill>
                <a:effectLst>
                  <a:outerShdw blurRad="38100" dist="38100" dir="2700000" algn="tl">
                    <a:srgbClr val="000000">
                      <a:alpha val="43137"/>
                    </a:srgbClr>
                  </a:outerShdw>
                </a:effectLst>
              </a:rPr>
              <a:t>r</a:t>
            </a:r>
            <a:r>
              <a:rPr lang="pt-BR" sz="2400" b="1" dirty="0" smtClean="0">
                <a:solidFill>
                  <a:srgbClr val="FFFF00"/>
                </a:solidFill>
                <a:effectLst>
                  <a:outerShdw blurRad="38100" dist="38100" dir="2700000" algn="tl">
                    <a:srgbClr val="000000">
                      <a:alpha val="43137"/>
                    </a:srgbClr>
                  </a:outerShdw>
                </a:effectLst>
              </a:rPr>
              <a:t>eligiosas  – </a:t>
            </a:r>
            <a:r>
              <a:rPr lang="pt-BR" sz="2400" b="1" u="sng" dirty="0" smtClean="0">
                <a:solidFill>
                  <a:srgbClr val="FFFF00"/>
                </a:solidFill>
                <a:effectLst>
                  <a:outerShdw blurRad="38100" dist="38100" dir="2700000" algn="tl">
                    <a:srgbClr val="000000">
                      <a:alpha val="43137"/>
                    </a:srgbClr>
                  </a:outerShdw>
                </a:effectLst>
              </a:rPr>
              <a:t>tais como igrejas de todas as classes</a:t>
            </a:r>
            <a:r>
              <a:rPr lang="pt-BR" sz="2400" b="1" dirty="0" smtClean="0">
                <a:solidFill>
                  <a:srgbClr val="FFFF00"/>
                </a:solidFill>
                <a:effectLst>
                  <a:outerShdw blurRad="38100" dist="38100" dir="2700000" algn="tl">
                    <a:srgbClr val="000000">
                      <a:alpha val="43137"/>
                    </a:srgbClr>
                  </a:outerShdw>
                </a:effectLst>
              </a:rPr>
              <a:t>, cristãs ou não</a:t>
            </a:r>
            <a:r>
              <a:rPr lang="pt-BR" sz="2400" b="1" dirty="0" smtClean="0">
                <a:solidFill>
                  <a:schemeClr val="bg1"/>
                </a:solidFill>
                <a:effectLst>
                  <a:outerShdw blurRad="38100" dist="38100" dir="2700000" algn="tl">
                    <a:srgbClr val="000000">
                      <a:alpha val="43137"/>
                    </a:srgbClr>
                  </a:outerShdw>
                </a:effectLst>
              </a:rPr>
              <a:t>. ...</a:t>
            </a:r>
          </a:p>
          <a:p>
            <a:r>
              <a:rPr lang="pt-BR" sz="2400" b="1" dirty="0" smtClean="0">
                <a:solidFill>
                  <a:schemeClr val="bg1"/>
                </a:solidFill>
                <a:effectLst>
                  <a:outerShdw blurRad="38100" dist="38100" dir="2700000" algn="tl">
                    <a:srgbClr val="000000">
                      <a:alpha val="43137"/>
                    </a:srgbClr>
                  </a:outerShdw>
                </a:effectLst>
              </a:rPr>
              <a:t>Na  luta  para  manter a identidade, cada uma dessas organizações</a:t>
            </a:r>
          </a:p>
          <a:p>
            <a:r>
              <a:rPr lang="pt-BR" sz="2400" b="1" dirty="0">
                <a:solidFill>
                  <a:schemeClr val="bg1"/>
                </a:solidFill>
                <a:effectLst>
                  <a:outerShdw blurRad="38100" dist="38100" dir="2700000" algn="tl">
                    <a:srgbClr val="000000">
                      <a:alpha val="43137"/>
                    </a:srgbClr>
                  </a:outerShdw>
                </a:effectLst>
              </a:rPr>
              <a:t>t</a:t>
            </a:r>
            <a:r>
              <a:rPr lang="pt-BR" sz="2400" b="1" dirty="0" smtClean="0">
                <a:solidFill>
                  <a:schemeClr val="bg1"/>
                </a:solidFill>
                <a:effectLst>
                  <a:outerShdw blurRad="38100" dist="38100" dir="2700000" algn="tl">
                    <a:srgbClr val="000000">
                      <a:alpha val="43137"/>
                    </a:srgbClr>
                  </a:outerShdw>
                </a:effectLst>
              </a:rPr>
              <a:t>em  definido  suas  diferenças  com  as demais.  </a:t>
            </a:r>
            <a:r>
              <a:rPr lang="pt-BR" sz="2400" b="1" dirty="0" smtClean="0">
                <a:solidFill>
                  <a:srgbClr val="FFFF00"/>
                </a:solidFill>
                <a:effectLst>
                  <a:outerShdw blurRad="38100" dist="38100" dir="2700000" algn="tl">
                    <a:srgbClr val="000000">
                      <a:alpha val="43137"/>
                    </a:srgbClr>
                  </a:outerShdw>
                </a:effectLst>
              </a:rPr>
              <a:t>Está chegando um </a:t>
            </a:r>
          </a:p>
          <a:p>
            <a:r>
              <a:rPr lang="pt-BR" sz="2400" b="1" dirty="0">
                <a:solidFill>
                  <a:srgbClr val="FFFF00"/>
                </a:solidFill>
                <a:effectLst>
                  <a:outerShdw blurRad="38100" dist="38100" dir="2700000" algn="tl">
                    <a:srgbClr val="000000">
                      <a:alpha val="43137"/>
                    </a:srgbClr>
                  </a:outerShdw>
                </a:effectLst>
              </a:rPr>
              <a:t>t</a:t>
            </a:r>
            <a:r>
              <a:rPr lang="pt-BR" sz="2400" b="1" dirty="0" smtClean="0">
                <a:solidFill>
                  <a:srgbClr val="FFFF00"/>
                </a:solidFill>
                <a:effectLst>
                  <a:outerShdw blurRad="38100" dist="38100" dir="2700000" algn="tl">
                    <a:srgbClr val="000000">
                      <a:alpha val="43137"/>
                    </a:srgbClr>
                  </a:outerShdw>
                </a:effectLst>
              </a:rPr>
              <a:t>empo   em   que   essas  diferenças  estão  sendo eliminadas e eles</a:t>
            </a:r>
          </a:p>
          <a:p>
            <a:r>
              <a:rPr lang="pt-BR" sz="2400" b="1" dirty="0">
                <a:solidFill>
                  <a:srgbClr val="FFFF00"/>
                </a:solidFill>
                <a:effectLst>
                  <a:outerShdw blurRad="38100" dist="38100" dir="2700000" algn="tl">
                    <a:srgbClr val="000000">
                      <a:alpha val="43137"/>
                    </a:srgbClr>
                  </a:outerShdw>
                </a:effectLst>
              </a:rPr>
              <a:t>e</a:t>
            </a:r>
            <a:r>
              <a:rPr lang="pt-BR" sz="2400" b="1" dirty="0" smtClean="0">
                <a:solidFill>
                  <a:srgbClr val="FFFF00"/>
                </a:solidFill>
                <a:effectLst>
                  <a:outerShdw blurRad="38100" dist="38100" dir="2700000" algn="tl">
                    <a:srgbClr val="000000">
                      <a:alpha val="43137"/>
                    </a:srgbClr>
                  </a:outerShdw>
                </a:effectLst>
              </a:rPr>
              <a:t>stão  falando das semelhanças entre si</a:t>
            </a:r>
            <a:r>
              <a:rPr lang="pt-BR" sz="2400" b="1" dirty="0" smtClean="0">
                <a:solidFill>
                  <a:schemeClr val="bg1"/>
                </a:solidFill>
                <a:effectLst>
                  <a:outerShdw blurRad="38100" dist="38100" dir="2700000" algn="tl">
                    <a:srgbClr val="000000">
                      <a:alpha val="43137"/>
                    </a:srgbClr>
                  </a:outerShdw>
                </a:effectLst>
              </a:rPr>
              <a:t>.  Este é o trabalho da Nova</a:t>
            </a:r>
          </a:p>
          <a:p>
            <a:r>
              <a:rPr lang="pt-BR" sz="2400" b="1" dirty="0" smtClean="0">
                <a:solidFill>
                  <a:schemeClr val="bg1"/>
                </a:solidFill>
                <a:effectLst>
                  <a:outerShdw blurRad="38100" dist="38100" dir="2700000" algn="tl">
                    <a:srgbClr val="000000">
                      <a:alpha val="43137"/>
                    </a:srgbClr>
                  </a:outerShdw>
                </a:effectLst>
              </a:rPr>
              <a:t>Era: </a:t>
            </a:r>
            <a:r>
              <a:rPr lang="pt-BR" sz="2400" b="1" dirty="0" smtClean="0">
                <a:solidFill>
                  <a:srgbClr val="FFFF00"/>
                </a:solidFill>
                <a:effectLst>
                  <a:outerShdw blurRad="38100" dist="38100" dir="2700000" algn="tl">
                    <a:srgbClr val="000000">
                      <a:alpha val="43137"/>
                    </a:srgbClr>
                  </a:outerShdw>
                </a:effectLst>
              </a:rPr>
              <a:t>falar do que há em comum entre todas as organizações</a:t>
            </a:r>
            <a:r>
              <a:rPr lang="pt-BR" sz="2400" b="1" dirty="0" smtClean="0">
                <a:solidFill>
                  <a:schemeClr val="bg1"/>
                </a:solidFill>
                <a:effectLst>
                  <a:outerShdw blurRad="38100" dist="38100" dir="2700000" algn="tl">
                    <a:srgbClr val="000000">
                      <a:alpha val="43137"/>
                    </a:srgbClr>
                  </a:outerShdw>
                </a:effectLst>
              </a:rPr>
              <a:t>.”</a:t>
            </a:r>
          </a:p>
          <a:p>
            <a:r>
              <a:rPr lang="pt-BR" sz="2400" b="1" dirty="0" smtClean="0">
                <a:solidFill>
                  <a:schemeClr val="bg1"/>
                </a:solidFill>
                <a:effectLst>
                  <a:outerShdw blurRad="38100" dist="38100" dir="2700000" algn="tl">
                    <a:srgbClr val="000000">
                      <a:alpha val="43137"/>
                    </a:srgbClr>
                  </a:outerShdw>
                </a:effectLst>
              </a:rPr>
              <a:t>Elizeu  C.  Lira,  Uma Nova Ordem Mundial: O Governo da Nova Era,</a:t>
            </a:r>
          </a:p>
          <a:p>
            <a:r>
              <a:rPr lang="pt-BR" sz="2400" b="1" dirty="0" err="1">
                <a:solidFill>
                  <a:schemeClr val="bg1"/>
                </a:solidFill>
                <a:effectLst>
                  <a:outerShdw blurRad="38100" dist="38100" dir="2700000" algn="tl">
                    <a:srgbClr val="000000">
                      <a:alpha val="43137"/>
                    </a:srgbClr>
                  </a:outerShdw>
                </a:effectLst>
              </a:rPr>
              <a:t>p</a:t>
            </a:r>
            <a:r>
              <a:rPr lang="pt-BR" sz="2400" b="1" dirty="0" err="1" smtClean="0">
                <a:solidFill>
                  <a:schemeClr val="bg1"/>
                </a:solidFill>
                <a:effectLst>
                  <a:outerShdw blurRad="38100" dist="38100" dir="2700000" algn="tl">
                    <a:srgbClr val="000000">
                      <a:alpha val="43137"/>
                    </a:srgbClr>
                  </a:outerShdw>
                </a:effectLst>
              </a:rPr>
              <a:t>ágs</a:t>
            </a:r>
            <a:r>
              <a:rPr lang="pt-BR" sz="2400" b="1" dirty="0" smtClean="0">
                <a:solidFill>
                  <a:schemeClr val="bg1"/>
                </a:solidFill>
                <a:effectLst>
                  <a:outerShdw blurRad="38100" dist="38100" dir="2700000" algn="tl">
                    <a:srgbClr val="000000">
                      <a:alpha val="43137"/>
                    </a:srgbClr>
                  </a:outerShdw>
                </a:effectLst>
              </a:rPr>
              <a:t>. 9 e 10 (CPB).</a:t>
            </a:r>
            <a:endParaRPr lang="pt-BR" sz="2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615428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CaixaDeTexto 2"/>
          <p:cNvSpPr txBox="1"/>
          <p:nvPr/>
        </p:nvSpPr>
        <p:spPr>
          <a:xfrm>
            <a:off x="285720" y="0"/>
            <a:ext cx="8572560" cy="1015663"/>
          </a:xfrm>
          <a:prstGeom prst="rect">
            <a:avLst/>
          </a:prstGeom>
          <a:noFill/>
        </p:spPr>
        <p:txBody>
          <a:bodyPr wrap="square" rtlCol="0">
            <a:spAutoFit/>
          </a:bodyPr>
          <a:lstStyle/>
          <a:p>
            <a:r>
              <a:rPr lang="pt-BR" sz="3200" b="1" dirty="0" smtClean="0">
                <a:solidFill>
                  <a:srgbClr val="FF0000"/>
                </a:solidFill>
                <a:effectLst>
                  <a:outerShdw blurRad="38100" dist="38100" dir="2700000" algn="tl">
                    <a:srgbClr val="000000">
                      <a:alpha val="43137"/>
                    </a:srgbClr>
                  </a:outerShdw>
                </a:effectLst>
              </a:rPr>
              <a:t> IMAGENS REVELADORAS</a:t>
            </a:r>
          </a:p>
          <a:p>
            <a:endParaRPr lang="pt-BR" sz="2800" b="1" dirty="0">
              <a:solidFill>
                <a:schemeClr val="bg1"/>
              </a:solidFill>
              <a:effectLst>
                <a:outerShdw blurRad="38100" dist="38100" dir="2700000" algn="tl">
                  <a:srgbClr val="000000">
                    <a:alpha val="43137"/>
                  </a:srgbClr>
                </a:outerShdw>
              </a:effectLst>
            </a:endParaRPr>
          </a:p>
        </p:txBody>
      </p:sp>
      <p:pic>
        <p:nvPicPr>
          <p:cNvPr id="5122" name="Picture 2" descr="E:\estudo - EUA na profecia\173380.jpg"/>
          <p:cNvPicPr>
            <a:picLocks noChangeAspect="1" noChangeArrowheads="1"/>
          </p:cNvPicPr>
          <p:nvPr/>
        </p:nvPicPr>
        <p:blipFill>
          <a:blip r:embed="rId2"/>
          <a:srcRect/>
          <a:stretch>
            <a:fillRect/>
          </a:stretch>
        </p:blipFill>
        <p:spPr bwMode="auto">
          <a:xfrm>
            <a:off x="214282" y="642918"/>
            <a:ext cx="3810000" cy="2857500"/>
          </a:xfrm>
          <a:prstGeom prst="rect">
            <a:avLst/>
          </a:prstGeom>
          <a:noFill/>
          <a:ln w="76200">
            <a:solidFill>
              <a:srgbClr val="FF0000"/>
            </a:solidFill>
          </a:ln>
        </p:spPr>
      </p:pic>
      <p:pic>
        <p:nvPicPr>
          <p:cNvPr id="5123" name="Picture 3" descr="E:\estudo - EUA na profecia\318754_281203031999375_1304450214_n.jpg"/>
          <p:cNvPicPr>
            <a:picLocks noChangeAspect="1" noChangeArrowheads="1"/>
          </p:cNvPicPr>
          <p:nvPr/>
        </p:nvPicPr>
        <p:blipFill>
          <a:blip r:embed="rId3"/>
          <a:srcRect/>
          <a:stretch>
            <a:fillRect/>
          </a:stretch>
        </p:blipFill>
        <p:spPr bwMode="auto">
          <a:xfrm>
            <a:off x="285720" y="3786190"/>
            <a:ext cx="2590804" cy="2857496"/>
          </a:xfrm>
          <a:prstGeom prst="rect">
            <a:avLst/>
          </a:prstGeom>
          <a:noFill/>
          <a:ln w="76200">
            <a:solidFill>
              <a:srgbClr val="FF0000"/>
            </a:solidFill>
          </a:ln>
        </p:spPr>
      </p:pic>
      <p:pic>
        <p:nvPicPr>
          <p:cNvPr id="5124" name="Picture 4" descr="E:\estudo - EUA na profecia\971883_500114020066280_1930523824_nthalles roberto.jpg"/>
          <p:cNvPicPr>
            <a:picLocks noChangeAspect="1" noChangeArrowheads="1"/>
          </p:cNvPicPr>
          <p:nvPr/>
        </p:nvPicPr>
        <p:blipFill>
          <a:blip r:embed="rId4"/>
          <a:srcRect/>
          <a:stretch>
            <a:fillRect/>
          </a:stretch>
        </p:blipFill>
        <p:spPr bwMode="auto">
          <a:xfrm>
            <a:off x="4286248" y="714356"/>
            <a:ext cx="4572064" cy="2643206"/>
          </a:xfrm>
          <a:prstGeom prst="rect">
            <a:avLst/>
          </a:prstGeom>
          <a:noFill/>
          <a:ln w="76200">
            <a:solidFill>
              <a:srgbClr val="FF0000"/>
            </a:solidFill>
          </a:ln>
        </p:spPr>
      </p:pic>
      <p:pic>
        <p:nvPicPr>
          <p:cNvPr id="5125" name="Picture 5" descr="E:\estudo - EUA na profecia\brad-pitt-illuminati-ring-150x150.jpg"/>
          <p:cNvPicPr>
            <a:picLocks noChangeAspect="1" noChangeArrowheads="1"/>
          </p:cNvPicPr>
          <p:nvPr/>
        </p:nvPicPr>
        <p:blipFill>
          <a:blip r:embed="rId5"/>
          <a:srcRect/>
          <a:stretch>
            <a:fillRect/>
          </a:stretch>
        </p:blipFill>
        <p:spPr bwMode="auto">
          <a:xfrm>
            <a:off x="3143240" y="3786190"/>
            <a:ext cx="1857388" cy="2500330"/>
          </a:xfrm>
          <a:prstGeom prst="rect">
            <a:avLst/>
          </a:prstGeom>
          <a:noFill/>
          <a:ln w="76200">
            <a:solidFill>
              <a:srgbClr val="FF0000"/>
            </a:solidFill>
          </a:ln>
        </p:spPr>
      </p:pic>
      <p:sp>
        <p:nvSpPr>
          <p:cNvPr id="8" name="CaixaDeTexto 7"/>
          <p:cNvSpPr txBox="1"/>
          <p:nvPr/>
        </p:nvSpPr>
        <p:spPr>
          <a:xfrm>
            <a:off x="3071802" y="6357958"/>
            <a:ext cx="2090380" cy="369332"/>
          </a:xfrm>
          <a:prstGeom prst="rect">
            <a:avLst/>
          </a:prstGeom>
          <a:noFill/>
        </p:spPr>
        <p:txBody>
          <a:bodyPr wrap="none" rtlCol="0">
            <a:spAutoFit/>
          </a:bodyPr>
          <a:lstStyle/>
          <a:p>
            <a:r>
              <a:rPr lang="pt-BR" b="1" dirty="0" smtClean="0">
                <a:solidFill>
                  <a:schemeClr val="bg1"/>
                </a:solidFill>
                <a:effectLst>
                  <a:outerShdw blurRad="38100" dist="38100" dir="2700000" algn="tl">
                    <a:srgbClr val="000000">
                      <a:alpha val="43137"/>
                    </a:srgbClr>
                  </a:outerShdw>
                </a:effectLst>
              </a:rPr>
              <a:t>Brad Pitt </a:t>
            </a:r>
            <a:r>
              <a:rPr lang="pt-BR" b="1" dirty="0" err="1" smtClean="0">
                <a:solidFill>
                  <a:schemeClr val="bg1"/>
                </a:solidFill>
                <a:effectLst>
                  <a:outerShdw blurRad="38100" dist="38100" dir="2700000" algn="tl">
                    <a:srgbClr val="000000">
                      <a:alpha val="43137"/>
                    </a:srgbClr>
                  </a:outerShdw>
                </a:effectLst>
              </a:rPr>
              <a:t>Illuminati</a:t>
            </a:r>
            <a:r>
              <a:rPr lang="pt-BR" b="1" dirty="0" smtClean="0">
                <a:solidFill>
                  <a:schemeClr val="bg1"/>
                </a:solidFill>
                <a:effectLst>
                  <a:outerShdw blurRad="38100" dist="38100" dir="2700000" algn="tl">
                    <a:srgbClr val="000000">
                      <a:alpha val="43137"/>
                    </a:srgbClr>
                  </a:outerShdw>
                </a:effectLst>
              </a:rPr>
              <a:t>?</a:t>
            </a:r>
            <a:endParaRPr lang="pt-BR" b="1" dirty="0">
              <a:solidFill>
                <a:schemeClr val="bg1"/>
              </a:solidFill>
              <a:effectLst>
                <a:outerShdw blurRad="38100" dist="38100" dir="2700000" algn="tl">
                  <a:srgbClr val="000000">
                    <a:alpha val="43137"/>
                  </a:srgbClr>
                </a:outerShdw>
              </a:effectLst>
            </a:endParaRPr>
          </a:p>
        </p:txBody>
      </p:sp>
      <p:pic>
        <p:nvPicPr>
          <p:cNvPr id="5126" name="Picture 6" descr="E:\estudo - EUA na profecia\hgnaline barros.jpg"/>
          <p:cNvPicPr>
            <a:picLocks noChangeAspect="1" noChangeArrowheads="1"/>
          </p:cNvPicPr>
          <p:nvPr/>
        </p:nvPicPr>
        <p:blipFill>
          <a:blip r:embed="rId6"/>
          <a:srcRect/>
          <a:stretch>
            <a:fillRect/>
          </a:stretch>
        </p:blipFill>
        <p:spPr bwMode="auto">
          <a:xfrm>
            <a:off x="5286380" y="3929066"/>
            <a:ext cx="3667124" cy="2181225"/>
          </a:xfrm>
          <a:prstGeom prst="rect">
            <a:avLst/>
          </a:prstGeom>
          <a:noFill/>
          <a:ln w="76200">
            <a:solidFill>
              <a:srgbClr val="FF0000"/>
            </a:solidFill>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CaixaDeTexto 2"/>
          <p:cNvSpPr txBox="1"/>
          <p:nvPr/>
        </p:nvSpPr>
        <p:spPr>
          <a:xfrm>
            <a:off x="142844" y="0"/>
            <a:ext cx="6242936" cy="584775"/>
          </a:xfrm>
          <a:prstGeom prst="rect">
            <a:avLst/>
          </a:prstGeom>
          <a:noFill/>
        </p:spPr>
        <p:txBody>
          <a:bodyPr wrap="square" rtlCol="0">
            <a:spAutoFit/>
          </a:bodyPr>
          <a:lstStyle/>
          <a:p>
            <a:r>
              <a:rPr lang="pt-BR" sz="3200" b="1" dirty="0" smtClean="0">
                <a:solidFill>
                  <a:srgbClr val="FF0000"/>
                </a:solidFill>
                <a:effectLst>
                  <a:outerShdw blurRad="38100" dist="38100" dir="2700000" algn="tl">
                    <a:srgbClr val="000000">
                      <a:alpha val="43137"/>
                    </a:srgbClr>
                  </a:outerShdw>
                </a:effectLst>
              </a:rPr>
              <a:t>IMAGENS REVELADORAS</a:t>
            </a:r>
            <a:endParaRPr lang="pt-BR" sz="3200" b="1" dirty="0">
              <a:solidFill>
                <a:srgbClr val="FF0000"/>
              </a:solidFill>
              <a:effectLst>
                <a:outerShdw blurRad="38100" dist="38100" dir="2700000" algn="tl">
                  <a:srgbClr val="000000">
                    <a:alpha val="43137"/>
                  </a:srgbClr>
                </a:outerShdw>
              </a:effectLst>
            </a:endParaRPr>
          </a:p>
        </p:txBody>
      </p:sp>
      <p:pic>
        <p:nvPicPr>
          <p:cNvPr id="6146" name="Picture 2" descr="E:\estudo - EUA na profecia\imagesUsain Bolt e seu anel illuminista.jpg"/>
          <p:cNvPicPr>
            <a:picLocks noChangeAspect="1" noChangeArrowheads="1"/>
          </p:cNvPicPr>
          <p:nvPr/>
        </p:nvPicPr>
        <p:blipFill>
          <a:blip r:embed="rId2"/>
          <a:srcRect/>
          <a:stretch>
            <a:fillRect/>
          </a:stretch>
        </p:blipFill>
        <p:spPr bwMode="auto">
          <a:xfrm>
            <a:off x="285720" y="642918"/>
            <a:ext cx="2714644" cy="3214710"/>
          </a:xfrm>
          <a:prstGeom prst="rect">
            <a:avLst/>
          </a:prstGeom>
          <a:noFill/>
          <a:ln w="76200">
            <a:solidFill>
              <a:srgbClr val="FF0000"/>
            </a:solidFill>
          </a:ln>
        </p:spPr>
      </p:pic>
      <p:sp>
        <p:nvSpPr>
          <p:cNvPr id="5" name="CaixaDeTexto 4"/>
          <p:cNvSpPr txBox="1"/>
          <p:nvPr/>
        </p:nvSpPr>
        <p:spPr>
          <a:xfrm>
            <a:off x="0" y="3857628"/>
            <a:ext cx="3514489" cy="369332"/>
          </a:xfrm>
          <a:prstGeom prst="rect">
            <a:avLst/>
          </a:prstGeom>
          <a:noFill/>
        </p:spPr>
        <p:txBody>
          <a:bodyPr wrap="square" rtlCol="0">
            <a:spAutoFit/>
          </a:bodyPr>
          <a:lstStyle/>
          <a:p>
            <a:r>
              <a:rPr lang="pt-BR" b="1" dirty="0" smtClean="0">
                <a:solidFill>
                  <a:schemeClr val="bg1"/>
                </a:solidFill>
                <a:effectLst>
                  <a:outerShdw blurRad="38100" dist="38100" dir="2700000" algn="tl">
                    <a:srgbClr val="000000">
                      <a:alpha val="43137"/>
                    </a:srgbClr>
                  </a:outerShdw>
                </a:effectLst>
              </a:rPr>
              <a:t> </a:t>
            </a:r>
            <a:r>
              <a:rPr lang="pt-BR" b="1" dirty="0" err="1" smtClean="0">
                <a:solidFill>
                  <a:schemeClr val="bg1"/>
                </a:solidFill>
                <a:effectLst>
                  <a:outerShdw blurRad="38100" dist="38100" dir="2700000" algn="tl">
                    <a:srgbClr val="000000">
                      <a:alpha val="43137"/>
                    </a:srgbClr>
                  </a:outerShdw>
                </a:effectLst>
              </a:rPr>
              <a:t>Usain</a:t>
            </a:r>
            <a:r>
              <a:rPr lang="pt-BR" b="1" dirty="0" smtClean="0">
                <a:solidFill>
                  <a:schemeClr val="bg1"/>
                </a:solidFill>
                <a:effectLst>
                  <a:outerShdw blurRad="38100" dist="38100" dir="2700000" algn="tl">
                    <a:srgbClr val="000000">
                      <a:alpha val="43137"/>
                    </a:srgbClr>
                  </a:outerShdw>
                </a:effectLst>
              </a:rPr>
              <a:t> </a:t>
            </a:r>
            <a:r>
              <a:rPr lang="pt-BR" b="1" dirty="0" err="1" smtClean="0">
                <a:solidFill>
                  <a:schemeClr val="bg1"/>
                </a:solidFill>
                <a:effectLst>
                  <a:outerShdw blurRad="38100" dist="38100" dir="2700000" algn="tl">
                    <a:srgbClr val="000000">
                      <a:alpha val="43137"/>
                    </a:srgbClr>
                  </a:outerShdw>
                </a:effectLst>
              </a:rPr>
              <a:t>Bolt</a:t>
            </a:r>
            <a:r>
              <a:rPr lang="pt-BR" b="1" dirty="0" smtClean="0">
                <a:solidFill>
                  <a:schemeClr val="bg1"/>
                </a:solidFill>
                <a:effectLst>
                  <a:outerShdw blurRad="38100" dist="38100" dir="2700000" algn="tl">
                    <a:srgbClr val="000000">
                      <a:alpha val="43137"/>
                    </a:srgbClr>
                  </a:outerShdw>
                </a:effectLst>
              </a:rPr>
              <a:t> e seu anel </a:t>
            </a:r>
            <a:r>
              <a:rPr lang="pt-BR" b="1" dirty="0" err="1" smtClean="0">
                <a:solidFill>
                  <a:schemeClr val="bg1"/>
                </a:solidFill>
                <a:effectLst>
                  <a:outerShdw blurRad="38100" dist="38100" dir="2700000" algn="tl">
                    <a:srgbClr val="000000">
                      <a:alpha val="43137"/>
                    </a:srgbClr>
                  </a:outerShdw>
                </a:effectLst>
              </a:rPr>
              <a:t>Illuminista</a:t>
            </a:r>
            <a:endParaRPr lang="pt-BR" b="1" dirty="0">
              <a:solidFill>
                <a:schemeClr val="bg1"/>
              </a:solidFill>
              <a:effectLst>
                <a:outerShdw blurRad="38100" dist="38100" dir="2700000" algn="tl">
                  <a:srgbClr val="000000">
                    <a:alpha val="43137"/>
                  </a:srgbClr>
                </a:outerShdw>
              </a:effectLst>
            </a:endParaRPr>
          </a:p>
        </p:txBody>
      </p:sp>
      <p:pic>
        <p:nvPicPr>
          <p:cNvPr id="6147" name="Picture 3" descr="E:\estudo - EUA na profecia\silas-mac3a7ommm.jpg"/>
          <p:cNvPicPr>
            <a:picLocks noChangeAspect="1" noChangeArrowheads="1"/>
          </p:cNvPicPr>
          <p:nvPr/>
        </p:nvPicPr>
        <p:blipFill>
          <a:blip r:embed="rId3"/>
          <a:srcRect/>
          <a:stretch>
            <a:fillRect/>
          </a:stretch>
        </p:blipFill>
        <p:spPr bwMode="auto">
          <a:xfrm>
            <a:off x="3714744" y="714356"/>
            <a:ext cx="4678363" cy="3146425"/>
          </a:xfrm>
          <a:prstGeom prst="rect">
            <a:avLst/>
          </a:prstGeom>
          <a:noFill/>
          <a:ln w="76200">
            <a:solidFill>
              <a:srgbClr val="FF0000"/>
            </a:solidFill>
          </a:ln>
        </p:spPr>
      </p:pic>
      <p:sp>
        <p:nvSpPr>
          <p:cNvPr id="7" name="CaixaDeTexto 6"/>
          <p:cNvSpPr txBox="1"/>
          <p:nvPr/>
        </p:nvSpPr>
        <p:spPr>
          <a:xfrm>
            <a:off x="3786182" y="3857628"/>
            <a:ext cx="2045945" cy="369332"/>
          </a:xfrm>
          <a:prstGeom prst="rect">
            <a:avLst/>
          </a:prstGeom>
          <a:noFill/>
        </p:spPr>
        <p:txBody>
          <a:bodyPr wrap="square" rtlCol="0">
            <a:spAutoFit/>
          </a:bodyPr>
          <a:lstStyle/>
          <a:p>
            <a:r>
              <a:rPr lang="pt-BR" b="1" dirty="0" smtClean="0">
                <a:solidFill>
                  <a:schemeClr val="bg1"/>
                </a:solidFill>
                <a:effectLst>
                  <a:outerShdw blurRad="38100" dist="38100" dir="2700000" algn="tl">
                    <a:srgbClr val="000000">
                      <a:alpha val="43137"/>
                    </a:srgbClr>
                  </a:outerShdw>
                </a:effectLst>
              </a:rPr>
              <a:t>Pastor Silas </a:t>
            </a:r>
            <a:r>
              <a:rPr lang="pt-BR" b="1" dirty="0" err="1" smtClean="0">
                <a:solidFill>
                  <a:schemeClr val="bg1"/>
                </a:solidFill>
                <a:effectLst>
                  <a:outerShdw blurRad="38100" dist="38100" dir="2700000" algn="tl">
                    <a:srgbClr val="000000">
                      <a:alpha val="43137"/>
                    </a:srgbClr>
                  </a:outerShdw>
                </a:effectLst>
              </a:rPr>
              <a:t>Malafai</a:t>
            </a:r>
            <a:endParaRPr lang="pt-BR" b="1" dirty="0">
              <a:solidFill>
                <a:schemeClr val="bg1"/>
              </a:solidFill>
              <a:effectLst>
                <a:outerShdw blurRad="38100" dist="38100" dir="2700000" algn="tl">
                  <a:srgbClr val="000000">
                    <a:alpha val="43137"/>
                  </a:srgbClr>
                </a:outerShdw>
              </a:effectLst>
            </a:endParaRPr>
          </a:p>
        </p:txBody>
      </p:sp>
      <p:pic>
        <p:nvPicPr>
          <p:cNvPr id="6148" name="Picture 4" descr="E:\estudo - EUA na profecia\junior_lima_illuminati.png"/>
          <p:cNvPicPr>
            <a:picLocks noChangeAspect="1" noChangeArrowheads="1"/>
          </p:cNvPicPr>
          <p:nvPr/>
        </p:nvPicPr>
        <p:blipFill>
          <a:blip r:embed="rId4"/>
          <a:srcRect/>
          <a:stretch>
            <a:fillRect/>
          </a:stretch>
        </p:blipFill>
        <p:spPr bwMode="auto">
          <a:xfrm>
            <a:off x="7000892" y="4071942"/>
            <a:ext cx="1704978" cy="2357454"/>
          </a:xfrm>
          <a:prstGeom prst="rect">
            <a:avLst/>
          </a:prstGeom>
          <a:noFill/>
          <a:ln w="76200">
            <a:solidFill>
              <a:srgbClr val="FF0000"/>
            </a:solidFill>
          </a:ln>
        </p:spPr>
      </p:pic>
      <p:sp>
        <p:nvSpPr>
          <p:cNvPr id="9" name="CaixaDeTexto 8"/>
          <p:cNvSpPr txBox="1"/>
          <p:nvPr/>
        </p:nvSpPr>
        <p:spPr>
          <a:xfrm>
            <a:off x="6858016" y="6429396"/>
            <a:ext cx="2071702" cy="369332"/>
          </a:xfrm>
          <a:prstGeom prst="rect">
            <a:avLst/>
          </a:prstGeom>
          <a:noFill/>
        </p:spPr>
        <p:txBody>
          <a:bodyPr wrap="square" rtlCol="0">
            <a:spAutoFit/>
          </a:bodyPr>
          <a:lstStyle/>
          <a:p>
            <a:r>
              <a:rPr lang="pt-BR" b="1" dirty="0" smtClean="0">
                <a:solidFill>
                  <a:schemeClr val="bg1"/>
                </a:solidFill>
                <a:effectLst>
                  <a:outerShdw blurRad="38100" dist="38100" dir="2700000" algn="tl">
                    <a:srgbClr val="000000">
                      <a:alpha val="43137"/>
                    </a:srgbClr>
                  </a:outerShdw>
                </a:effectLst>
              </a:rPr>
              <a:t>Cantor Junior Lima</a:t>
            </a:r>
            <a:endParaRPr lang="pt-BR" b="1" dirty="0">
              <a:solidFill>
                <a:schemeClr val="bg1"/>
              </a:solidFill>
              <a:effectLst>
                <a:outerShdw blurRad="38100" dist="38100" dir="2700000" algn="tl">
                  <a:srgbClr val="000000">
                    <a:alpha val="43137"/>
                  </a:srgbClr>
                </a:outerShdw>
              </a:effectLst>
            </a:endParaRPr>
          </a:p>
        </p:txBody>
      </p:sp>
      <p:pic>
        <p:nvPicPr>
          <p:cNvPr id="6149" name="Picture 5" descr="E:\estudo - EUA na profecia\E44.png"/>
          <p:cNvPicPr>
            <a:picLocks noChangeAspect="1" noChangeArrowheads="1"/>
          </p:cNvPicPr>
          <p:nvPr/>
        </p:nvPicPr>
        <p:blipFill>
          <a:blip r:embed="rId5"/>
          <a:srcRect/>
          <a:stretch>
            <a:fillRect/>
          </a:stretch>
        </p:blipFill>
        <p:spPr bwMode="auto">
          <a:xfrm>
            <a:off x="3286116" y="4357694"/>
            <a:ext cx="2500330" cy="2181219"/>
          </a:xfrm>
          <a:prstGeom prst="rect">
            <a:avLst/>
          </a:prstGeom>
          <a:noFill/>
          <a:ln w="76200">
            <a:solidFill>
              <a:srgbClr val="FF0000"/>
            </a:solidFill>
          </a:ln>
        </p:spPr>
      </p:pic>
      <p:pic>
        <p:nvPicPr>
          <p:cNvPr id="6150" name="Picture 6" descr="E:\estudo - EUA na profecia\995056_10203420758271654_7581910788458042535_n.jpg"/>
          <p:cNvPicPr>
            <a:picLocks noChangeAspect="1" noChangeArrowheads="1"/>
          </p:cNvPicPr>
          <p:nvPr/>
        </p:nvPicPr>
        <p:blipFill>
          <a:blip r:embed="rId6" cstate="print"/>
          <a:srcRect/>
          <a:stretch>
            <a:fillRect/>
          </a:stretch>
        </p:blipFill>
        <p:spPr bwMode="auto">
          <a:xfrm>
            <a:off x="642910" y="4429132"/>
            <a:ext cx="1600195" cy="2047868"/>
          </a:xfrm>
          <a:prstGeom prst="rect">
            <a:avLst/>
          </a:prstGeom>
          <a:noFill/>
          <a:ln w="76200">
            <a:solidFill>
              <a:srgbClr val="FF0000"/>
            </a:solidFill>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CaixaDeTexto 2"/>
          <p:cNvSpPr txBox="1"/>
          <p:nvPr/>
        </p:nvSpPr>
        <p:spPr>
          <a:xfrm>
            <a:off x="214282" y="0"/>
            <a:ext cx="6264472" cy="584775"/>
          </a:xfrm>
          <a:prstGeom prst="rect">
            <a:avLst/>
          </a:prstGeom>
          <a:noFill/>
        </p:spPr>
        <p:txBody>
          <a:bodyPr wrap="square" rtlCol="0">
            <a:spAutoFit/>
          </a:bodyPr>
          <a:lstStyle/>
          <a:p>
            <a:r>
              <a:rPr lang="pt-BR" sz="3200" b="1" dirty="0" smtClean="0">
                <a:solidFill>
                  <a:srgbClr val="FF0000"/>
                </a:solidFill>
                <a:effectLst>
                  <a:outerShdw blurRad="38100" dist="38100" dir="2700000" algn="tl">
                    <a:srgbClr val="000000">
                      <a:alpha val="43137"/>
                    </a:srgbClr>
                  </a:outerShdw>
                </a:effectLst>
              </a:rPr>
              <a:t> IMAGEM REVELADORA</a:t>
            </a:r>
            <a:endParaRPr lang="pt-BR" sz="3200" b="1" dirty="0">
              <a:solidFill>
                <a:srgbClr val="FF0000"/>
              </a:solidFill>
              <a:effectLst>
                <a:outerShdw blurRad="38100" dist="38100" dir="2700000" algn="tl">
                  <a:srgbClr val="000000">
                    <a:alpha val="43137"/>
                  </a:srgbClr>
                </a:outerShdw>
              </a:effectLst>
            </a:endParaRPr>
          </a:p>
        </p:txBody>
      </p:sp>
      <p:pic>
        <p:nvPicPr>
          <p:cNvPr id="7170" name="Picture 2" descr="E:\estudo - EUA na profecia\Boato-afirma-que-candidato-à-presidência-pelo-PSDB-é-maçon.jpg"/>
          <p:cNvPicPr>
            <a:picLocks noChangeAspect="1" noChangeArrowheads="1"/>
          </p:cNvPicPr>
          <p:nvPr/>
        </p:nvPicPr>
        <p:blipFill>
          <a:blip r:embed="rId2"/>
          <a:srcRect/>
          <a:stretch>
            <a:fillRect/>
          </a:stretch>
        </p:blipFill>
        <p:spPr bwMode="auto">
          <a:xfrm>
            <a:off x="285720" y="571480"/>
            <a:ext cx="8501122" cy="5829300"/>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026" name="Picture 2" descr="E:\estudo - EUA na profecia\Untitled-2.png"/>
          <p:cNvPicPr>
            <a:picLocks noChangeAspect="1" noChangeArrowheads="1"/>
          </p:cNvPicPr>
          <p:nvPr/>
        </p:nvPicPr>
        <p:blipFill>
          <a:blip r:embed="rId2"/>
          <a:srcRect/>
          <a:stretch>
            <a:fillRect/>
          </a:stretch>
        </p:blipFill>
        <p:spPr bwMode="auto">
          <a:xfrm>
            <a:off x="-38100" y="-14288"/>
            <a:ext cx="9220200" cy="6886576"/>
          </a:xfrm>
          <a:prstGeom prst="rect">
            <a:avLst/>
          </a:prstGeom>
          <a:noFill/>
        </p:spPr>
      </p:pic>
      <p:sp>
        <p:nvSpPr>
          <p:cNvPr id="4" name="Retângulo 3"/>
          <p:cNvSpPr/>
          <p:nvPr/>
        </p:nvSpPr>
        <p:spPr>
          <a:xfrm>
            <a:off x="3373402" y="214290"/>
            <a:ext cx="5770598" cy="584775"/>
          </a:xfrm>
          <a:prstGeom prst="rect">
            <a:avLst/>
          </a:prstGeom>
        </p:spPr>
        <p:txBody>
          <a:bodyPr wrap="square">
            <a:spAutoFit/>
          </a:bodyPr>
          <a:lstStyle/>
          <a:p>
            <a:r>
              <a:rPr lang="pt-BR" b="1" dirty="0" smtClean="0">
                <a:solidFill>
                  <a:srgbClr val="FF0000"/>
                </a:solidFill>
                <a:effectLst>
                  <a:outerShdw blurRad="38100" dist="38100" dir="2700000" algn="tl">
                    <a:srgbClr val="000000">
                      <a:alpha val="43137"/>
                    </a:srgbClr>
                  </a:outerShdw>
                </a:effectLst>
              </a:rPr>
              <a:t>                        </a:t>
            </a:r>
            <a:r>
              <a:rPr lang="pt-BR" sz="3200" b="1" dirty="0" smtClean="0">
                <a:solidFill>
                  <a:srgbClr val="FF0000"/>
                </a:solidFill>
                <a:effectLst>
                  <a:outerShdw blurRad="38100" dist="38100" dir="2700000" algn="tl">
                    <a:srgbClr val="000000">
                      <a:alpha val="43137"/>
                    </a:srgbClr>
                  </a:outerShdw>
                </a:effectLst>
              </a:rPr>
              <a:t>IMAGEM REVELADORA</a:t>
            </a:r>
            <a:endParaRPr lang="pt-BR" sz="3200" dirty="0"/>
          </a:p>
        </p:txBody>
      </p:sp>
      <p:sp>
        <p:nvSpPr>
          <p:cNvPr id="5" name="Retângulo 4"/>
          <p:cNvSpPr/>
          <p:nvPr/>
        </p:nvSpPr>
        <p:spPr>
          <a:xfrm>
            <a:off x="0" y="5943600"/>
            <a:ext cx="91440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smtClean="0">
                <a:solidFill>
                  <a:schemeClr val="tx1"/>
                </a:solidFill>
                <a:effectLst>
                  <a:outerShdw blurRad="38100" dist="38100" dir="2700000" algn="tl">
                    <a:srgbClr val="000000">
                      <a:alpha val="43137"/>
                    </a:srgbClr>
                  </a:outerShdw>
                </a:effectLst>
              </a:rPr>
              <a:t>BIZARRO: Igreja Universal esconde imagem do DIABO BAPHOMET em fachada de sua igreja em Salvador - BA</a:t>
            </a:r>
            <a:endParaRPr lang="pt-BR" sz="2400" b="1" dirty="0">
              <a:solidFill>
                <a:schemeClr val="tx1"/>
              </a:solidFill>
              <a:effectLst>
                <a:outerShdw blurRad="38100" dist="38100" dir="2700000" algn="tl">
                  <a:srgbClr val="000000">
                    <a:alpha val="43137"/>
                  </a:srgbClr>
                </a:outerShdw>
              </a:effectLst>
            </a:endParaRPr>
          </a:p>
        </p:txBody>
      </p:sp>
      <p:pic>
        <p:nvPicPr>
          <p:cNvPr id="1027" name="Picture 3" descr="E:\estudo - EUA na profecia\leadbaphomet.jpg"/>
          <p:cNvPicPr>
            <a:picLocks noChangeAspect="1" noChangeArrowheads="1"/>
          </p:cNvPicPr>
          <p:nvPr/>
        </p:nvPicPr>
        <p:blipFill>
          <a:blip r:embed="rId3"/>
          <a:srcRect/>
          <a:stretch>
            <a:fillRect/>
          </a:stretch>
        </p:blipFill>
        <p:spPr bwMode="auto">
          <a:xfrm>
            <a:off x="0" y="3286124"/>
            <a:ext cx="2714612" cy="2381250"/>
          </a:xfrm>
          <a:prstGeom prst="rect">
            <a:avLst/>
          </a:prstGeom>
          <a:noFill/>
          <a:ln w="76200">
            <a:solidFill>
              <a:srgbClr val="FF0000"/>
            </a:solidFill>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CaixaDeTexto 2"/>
          <p:cNvSpPr txBox="1"/>
          <p:nvPr/>
        </p:nvSpPr>
        <p:spPr>
          <a:xfrm>
            <a:off x="214282" y="0"/>
            <a:ext cx="8643998" cy="1754326"/>
          </a:xfrm>
          <a:prstGeom prst="rect">
            <a:avLst/>
          </a:prstGeom>
          <a:noFill/>
        </p:spPr>
        <p:txBody>
          <a:bodyPr wrap="square" rtlCol="0">
            <a:spAutoFit/>
          </a:bodyPr>
          <a:lstStyle/>
          <a:p>
            <a:pPr algn="ctr"/>
            <a:r>
              <a:rPr lang="pt-BR" sz="2400" b="1" dirty="0" smtClean="0">
                <a:solidFill>
                  <a:srgbClr val="FF0000"/>
                </a:solidFill>
                <a:effectLst>
                  <a:outerShdw blurRad="38100" dist="38100" dir="2700000" algn="tl">
                    <a:srgbClr val="000000">
                      <a:alpha val="43137"/>
                    </a:srgbClr>
                  </a:outerShdw>
                </a:effectLst>
                <a:latin typeface="Arial Rounded MT Bold" pitchFamily="34" charset="0"/>
              </a:rPr>
              <a:t>PESSOAS ILUSTRES QUE TIVERAM QUE PAGAR COM AS SUAS PRÓPRIAS VIDAS POR ENFRENTAREM DIRETAMENTE OS ILLUMINATI</a:t>
            </a:r>
          </a:p>
          <a:p>
            <a:endParaRPr lang="pt-BR" sz="3600" b="1" dirty="0">
              <a:solidFill>
                <a:srgbClr val="FF0000"/>
              </a:solidFill>
              <a:effectLst>
                <a:outerShdw blurRad="38100" dist="38100" dir="2700000" algn="tl">
                  <a:srgbClr val="000000">
                    <a:alpha val="43137"/>
                  </a:srgbClr>
                </a:outerShdw>
              </a:effectLst>
              <a:latin typeface="Arial Rounded MT Bold" pitchFamily="34" charset="0"/>
            </a:endParaRPr>
          </a:p>
        </p:txBody>
      </p:sp>
      <p:pic>
        <p:nvPicPr>
          <p:cNvPr id="8194" name="Picture 2" descr="C:\Documents and Settings\Machado\Meus documentos\lincoln-kennedy-busto.jpg"/>
          <p:cNvPicPr>
            <a:picLocks noChangeAspect="1" noChangeArrowheads="1"/>
          </p:cNvPicPr>
          <p:nvPr/>
        </p:nvPicPr>
        <p:blipFill>
          <a:blip r:embed="rId2"/>
          <a:srcRect/>
          <a:stretch>
            <a:fillRect/>
          </a:stretch>
        </p:blipFill>
        <p:spPr bwMode="auto">
          <a:xfrm>
            <a:off x="6643703" y="1214422"/>
            <a:ext cx="2000264" cy="2428892"/>
          </a:xfrm>
          <a:prstGeom prst="rect">
            <a:avLst/>
          </a:prstGeom>
          <a:noFill/>
          <a:ln w="76200">
            <a:solidFill>
              <a:srgbClr val="FF0000"/>
            </a:solidFill>
          </a:ln>
        </p:spPr>
      </p:pic>
      <p:sp>
        <p:nvSpPr>
          <p:cNvPr id="5" name="Retângulo 4"/>
          <p:cNvSpPr/>
          <p:nvPr/>
        </p:nvSpPr>
        <p:spPr>
          <a:xfrm>
            <a:off x="285720" y="1214422"/>
            <a:ext cx="6215106" cy="2214578"/>
          </a:xfrm>
          <a:prstGeom prst="rect">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pt-BR" dirty="0" smtClean="0">
                <a:latin typeface="Times New Roman" pitchFamily="18" charset="0"/>
              </a:rPr>
              <a:t> </a:t>
            </a:r>
            <a:r>
              <a:rPr lang="pt-BR" sz="2000" b="1" dirty="0" smtClean="0">
                <a:solidFill>
                  <a:schemeClr val="tx1"/>
                </a:solidFill>
                <a:effectLst>
                  <a:outerShdw blurRad="38100" dist="38100" dir="2700000" algn="tl">
                    <a:srgbClr val="000000">
                      <a:alpha val="43137"/>
                    </a:srgbClr>
                  </a:outerShdw>
                </a:effectLst>
              </a:rPr>
              <a:t>“Após 20 anos de pesquisas constantes e muito difíceis, venho hoje sem medo, diante do povo americano, para dizer e provar que o </a:t>
            </a:r>
            <a:r>
              <a:rPr lang="pt-BR" sz="2000" b="1" dirty="0" smtClean="0">
                <a:solidFill>
                  <a:srgbClr val="FF0000"/>
                </a:solidFill>
                <a:effectLst>
                  <a:outerShdw blurRad="38100" dist="38100" dir="2700000" algn="tl">
                    <a:srgbClr val="000000">
                      <a:alpha val="43137"/>
                    </a:srgbClr>
                  </a:outerShdw>
                </a:effectLst>
              </a:rPr>
              <a:t>Presidente Abraão Lincoln foi assassinado pelos </a:t>
            </a:r>
            <a:r>
              <a:rPr lang="pt-BR" sz="2000" b="1" u="sng" dirty="0" smtClean="0">
                <a:solidFill>
                  <a:srgbClr val="FF0000"/>
                </a:solidFill>
                <a:effectLst>
                  <a:outerShdw blurRad="38100" dist="38100" dir="2700000" algn="tl">
                    <a:srgbClr val="000000">
                      <a:alpha val="43137"/>
                    </a:srgbClr>
                  </a:outerShdw>
                </a:effectLst>
              </a:rPr>
              <a:t>padres jesuítas de Roma</a:t>
            </a:r>
            <a:r>
              <a:rPr lang="pt-BR" sz="2000" b="1" u="sng" dirty="0" smtClean="0">
                <a:solidFill>
                  <a:schemeClr val="tx1"/>
                </a:solidFill>
                <a:effectLst>
                  <a:outerShdw blurRad="38100" dist="38100" dir="2700000" algn="tl">
                    <a:srgbClr val="000000">
                      <a:alpha val="43137"/>
                    </a:srgbClr>
                  </a:outerShdw>
                </a:effectLst>
              </a:rPr>
              <a:t>.”</a:t>
            </a:r>
          </a:p>
          <a:p>
            <a:pPr algn="ctr">
              <a:defRPr/>
            </a:pPr>
            <a:r>
              <a:rPr lang="pt-BR" sz="2000" b="1" dirty="0" smtClean="0">
                <a:solidFill>
                  <a:schemeClr val="tx1"/>
                </a:solidFill>
                <a:effectLst>
                  <a:outerShdw blurRad="38100" dist="38100" dir="2700000" algn="tl">
                    <a:srgbClr val="000000">
                      <a:alpha val="43137"/>
                    </a:srgbClr>
                  </a:outerShdw>
                </a:effectLst>
              </a:rPr>
              <a:t>Padre Charles </a:t>
            </a:r>
            <a:r>
              <a:rPr lang="pt-BR" sz="2000" b="1" dirty="0" err="1" smtClean="0">
                <a:solidFill>
                  <a:schemeClr val="tx1"/>
                </a:solidFill>
                <a:effectLst>
                  <a:outerShdw blurRad="38100" dist="38100" dir="2700000" algn="tl">
                    <a:srgbClr val="000000">
                      <a:alpha val="43137"/>
                    </a:srgbClr>
                  </a:outerShdw>
                </a:effectLst>
              </a:rPr>
              <a:t>Chiniquy</a:t>
            </a:r>
            <a:r>
              <a:rPr lang="pt-BR" sz="2000" b="1" dirty="0" smtClean="0">
                <a:solidFill>
                  <a:schemeClr val="tx1"/>
                </a:solidFill>
                <a:effectLst>
                  <a:outerShdw blurRad="38100" dist="38100" dir="2700000" algn="tl">
                    <a:srgbClr val="000000">
                      <a:alpha val="43137"/>
                    </a:srgbClr>
                  </a:outerShdw>
                </a:effectLst>
              </a:rPr>
              <a:t>, </a:t>
            </a:r>
            <a:r>
              <a:rPr lang="pt-BR" sz="2000" b="1" dirty="0" err="1" smtClean="0">
                <a:solidFill>
                  <a:schemeClr val="tx1"/>
                </a:solidFill>
                <a:effectLst>
                  <a:outerShdw blurRad="38100" dist="38100" dir="2700000" algn="tl">
                    <a:srgbClr val="000000">
                      <a:alpha val="43137"/>
                    </a:srgbClr>
                  </a:outerShdw>
                </a:effectLst>
              </a:rPr>
              <a:t>Cinquenta</a:t>
            </a:r>
            <a:r>
              <a:rPr lang="pt-BR" sz="2000" b="1" dirty="0" smtClean="0">
                <a:solidFill>
                  <a:schemeClr val="tx1"/>
                </a:solidFill>
                <a:effectLst>
                  <a:outerShdw blurRad="38100" dist="38100" dir="2700000" algn="tl">
                    <a:srgbClr val="000000">
                      <a:alpha val="43137"/>
                    </a:srgbClr>
                  </a:outerShdw>
                </a:effectLst>
              </a:rPr>
              <a:t> Anos na Igreja de Roma.</a:t>
            </a:r>
            <a:endParaRPr lang="pt-BR" sz="2000" b="1" dirty="0">
              <a:solidFill>
                <a:schemeClr val="tx1"/>
              </a:solidFill>
              <a:effectLst>
                <a:outerShdw blurRad="38100" dist="38100" dir="2700000" algn="tl">
                  <a:srgbClr val="000000">
                    <a:alpha val="43137"/>
                  </a:srgbClr>
                </a:outerShdw>
              </a:effectLst>
            </a:endParaRPr>
          </a:p>
        </p:txBody>
      </p:sp>
      <p:pic>
        <p:nvPicPr>
          <p:cNvPr id="8195" name="Picture 3" descr="C:\Documents and Settings\Machado\Meus documentos\linconl-kennedy-cor.jpg"/>
          <p:cNvPicPr>
            <a:picLocks noChangeAspect="1" noChangeArrowheads="1"/>
          </p:cNvPicPr>
          <p:nvPr/>
        </p:nvPicPr>
        <p:blipFill>
          <a:blip r:embed="rId3"/>
          <a:srcRect/>
          <a:stretch>
            <a:fillRect/>
          </a:stretch>
        </p:blipFill>
        <p:spPr bwMode="auto">
          <a:xfrm>
            <a:off x="6643703" y="3857628"/>
            <a:ext cx="2000264" cy="2643210"/>
          </a:xfrm>
          <a:prstGeom prst="rect">
            <a:avLst/>
          </a:prstGeom>
          <a:noFill/>
          <a:ln w="76200">
            <a:solidFill>
              <a:srgbClr val="FF0000"/>
            </a:solidFill>
          </a:ln>
        </p:spPr>
      </p:pic>
      <p:sp>
        <p:nvSpPr>
          <p:cNvPr id="7" name="Retângulo 6"/>
          <p:cNvSpPr/>
          <p:nvPr/>
        </p:nvSpPr>
        <p:spPr>
          <a:xfrm>
            <a:off x="285720" y="3714752"/>
            <a:ext cx="6215106" cy="2928958"/>
          </a:xfrm>
          <a:prstGeom prst="rect">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smtClean="0">
                <a:solidFill>
                  <a:schemeClr val="tx1"/>
                </a:solidFill>
                <a:effectLst>
                  <a:outerShdw blurRad="38100" dist="38100" dir="2700000" algn="tl">
                    <a:srgbClr val="000000">
                      <a:alpha val="43137"/>
                    </a:srgbClr>
                  </a:outerShdw>
                </a:effectLst>
              </a:rPr>
              <a:t>O presidente americano J. F. Kennedy, teve um conflito com os </a:t>
            </a:r>
            <a:r>
              <a:rPr lang="pt-BR" sz="1600" b="1" dirty="0" err="1" smtClean="0">
                <a:solidFill>
                  <a:schemeClr val="tx1"/>
                </a:solidFill>
                <a:effectLst>
                  <a:outerShdw blurRad="38100" dist="38100" dir="2700000" algn="tl">
                    <a:srgbClr val="000000">
                      <a:alpha val="43137"/>
                    </a:srgbClr>
                  </a:outerShdw>
                </a:effectLst>
              </a:rPr>
              <a:t>Illuminati</a:t>
            </a:r>
            <a:r>
              <a:rPr lang="pt-BR" sz="1600" b="1" dirty="0" smtClean="0">
                <a:solidFill>
                  <a:schemeClr val="tx1"/>
                </a:solidFill>
                <a:effectLst>
                  <a:outerShdw blurRad="38100" dist="38100" dir="2700000" algn="tl">
                    <a:srgbClr val="000000">
                      <a:alpha val="43137"/>
                    </a:srgbClr>
                  </a:outerShdw>
                </a:effectLst>
              </a:rPr>
              <a:t>, porque ele queria acabar com a Guerra do Vietnã, e a guerra estava rendendo aos banqueiros membros da sociedade dividendos consideráveis.  Além disso, os </a:t>
            </a:r>
            <a:r>
              <a:rPr lang="pt-BR" sz="1600" b="1" dirty="0" err="1" smtClean="0">
                <a:solidFill>
                  <a:schemeClr val="tx1"/>
                </a:solidFill>
                <a:effectLst>
                  <a:outerShdw blurRad="38100" dist="38100" dir="2700000" algn="tl">
                    <a:srgbClr val="000000">
                      <a:alpha val="43137"/>
                    </a:srgbClr>
                  </a:outerShdw>
                </a:effectLst>
              </a:rPr>
              <a:t>Illuminati</a:t>
            </a:r>
            <a:r>
              <a:rPr lang="pt-BR" sz="1600" b="1" dirty="0" smtClean="0">
                <a:solidFill>
                  <a:schemeClr val="tx1"/>
                </a:solidFill>
                <a:effectLst>
                  <a:outerShdw blurRad="38100" dist="38100" dir="2700000" algn="tl">
                    <a:srgbClr val="000000">
                      <a:alpha val="43137"/>
                    </a:srgbClr>
                  </a:outerShdw>
                </a:effectLst>
              </a:rPr>
              <a:t> também teriam se indignado pelas tentativas de JFK em frear o poder do Banco da reserva Federal dos EUA, provocando uma reação fatal.  No discurso do presidente Kennedy, dez dias antes de sua morte, ele relatou o seguinte:</a:t>
            </a:r>
          </a:p>
          <a:p>
            <a:pPr algn="ctr"/>
            <a:r>
              <a:rPr lang="pt-BR" sz="1600" b="1" dirty="0" smtClean="0">
                <a:solidFill>
                  <a:srgbClr val="FF0000"/>
                </a:solidFill>
                <a:effectLst>
                  <a:outerShdw blurRad="38100" dist="38100" dir="2700000" algn="tl">
                    <a:srgbClr val="000000">
                      <a:alpha val="43137"/>
                    </a:srgbClr>
                  </a:outerShdw>
                </a:effectLst>
              </a:rPr>
              <a:t>“O alto cargo de presidente dos EUA tem sido usado </a:t>
            </a:r>
            <a:r>
              <a:rPr lang="pt-BR" sz="1600" b="1" u="sng" dirty="0" smtClean="0">
                <a:solidFill>
                  <a:srgbClr val="FF0000"/>
                </a:solidFill>
                <a:effectLst>
                  <a:outerShdw blurRad="38100" dist="38100" dir="2700000" algn="tl">
                    <a:srgbClr val="000000">
                      <a:alpha val="43137"/>
                    </a:srgbClr>
                  </a:outerShdw>
                </a:effectLst>
              </a:rPr>
              <a:t>para fomentar uma conspiração</a:t>
            </a:r>
            <a:r>
              <a:rPr lang="pt-BR" sz="1600" b="1" dirty="0" smtClean="0">
                <a:solidFill>
                  <a:srgbClr val="FF0000"/>
                </a:solidFill>
                <a:effectLst>
                  <a:outerShdw blurRad="38100" dist="38100" dir="2700000" algn="tl">
                    <a:srgbClr val="000000">
                      <a:alpha val="43137"/>
                    </a:srgbClr>
                  </a:outerShdw>
                </a:effectLst>
              </a:rPr>
              <a:t> para destruir a liberdade dos americanos e antes de eu deixar o cargo, devo informar aos cidadãos sobre esta situação.”</a:t>
            </a:r>
          </a:p>
          <a:p>
            <a:pPr algn="ctr"/>
            <a:r>
              <a:rPr lang="pt-BR" sz="1600" b="1" dirty="0" smtClean="0">
                <a:solidFill>
                  <a:schemeClr val="tx1"/>
                </a:solidFill>
                <a:effectLst>
                  <a:outerShdw blurRad="38100" dist="38100" dir="2700000" algn="tl">
                    <a:srgbClr val="000000">
                      <a:alpha val="43137"/>
                    </a:srgbClr>
                  </a:outerShdw>
                </a:effectLst>
              </a:rPr>
              <a:t>Discurso feito na Universidade de Columbia, 12/11/1963.</a:t>
            </a:r>
            <a:endParaRPr lang="pt-BR" sz="1600" b="1" dirty="0">
              <a:solidFill>
                <a:schemeClr val="tx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074" name="Picture 2" descr="E:\estudo - EUA na profecia\untitledghjkl.png"/>
          <p:cNvPicPr>
            <a:picLocks noChangeAspect="1" noChangeArrowheads="1"/>
          </p:cNvPicPr>
          <p:nvPr/>
        </p:nvPicPr>
        <p:blipFill>
          <a:blip r:embed="rId3"/>
          <a:srcRect/>
          <a:stretch>
            <a:fillRect/>
          </a:stretch>
        </p:blipFill>
        <p:spPr bwMode="auto">
          <a:xfrm>
            <a:off x="6143636" y="2571744"/>
            <a:ext cx="2571768" cy="1500198"/>
          </a:xfrm>
          <a:prstGeom prst="rect">
            <a:avLst/>
          </a:prstGeom>
          <a:noFill/>
          <a:ln w="76200">
            <a:solidFill>
              <a:srgbClr val="FF0000"/>
            </a:solidFill>
          </a:ln>
        </p:spPr>
      </p:pic>
      <p:pic>
        <p:nvPicPr>
          <p:cNvPr id="3075" name="Picture 3" descr="E:\estudo - EUA na profecia\michael10_thumb.jpg"/>
          <p:cNvPicPr>
            <a:picLocks noChangeAspect="1" noChangeArrowheads="1"/>
          </p:cNvPicPr>
          <p:nvPr/>
        </p:nvPicPr>
        <p:blipFill>
          <a:blip r:embed="rId4"/>
          <a:srcRect/>
          <a:stretch>
            <a:fillRect/>
          </a:stretch>
        </p:blipFill>
        <p:spPr bwMode="auto">
          <a:xfrm>
            <a:off x="6357950" y="142852"/>
            <a:ext cx="2143140" cy="2214578"/>
          </a:xfrm>
          <a:prstGeom prst="rect">
            <a:avLst/>
          </a:prstGeom>
          <a:noFill/>
          <a:ln w="76200">
            <a:solidFill>
              <a:srgbClr val="FF0000"/>
            </a:solidFill>
          </a:ln>
        </p:spPr>
      </p:pic>
      <p:pic>
        <p:nvPicPr>
          <p:cNvPr id="3076" name="Picture 4" descr="E:\estudo - EUA na profecia\michael_jacksons_doctor.jpg"/>
          <p:cNvPicPr>
            <a:picLocks noChangeAspect="1" noChangeArrowheads="1"/>
          </p:cNvPicPr>
          <p:nvPr/>
        </p:nvPicPr>
        <p:blipFill>
          <a:blip r:embed="rId5"/>
          <a:srcRect/>
          <a:stretch>
            <a:fillRect/>
          </a:stretch>
        </p:blipFill>
        <p:spPr bwMode="auto">
          <a:xfrm>
            <a:off x="285720" y="3429000"/>
            <a:ext cx="2071702" cy="3167058"/>
          </a:xfrm>
          <a:prstGeom prst="rect">
            <a:avLst/>
          </a:prstGeom>
          <a:noFill/>
          <a:ln w="76200">
            <a:solidFill>
              <a:srgbClr val="FF0000"/>
            </a:solidFill>
          </a:ln>
        </p:spPr>
      </p:pic>
      <p:sp>
        <p:nvSpPr>
          <p:cNvPr id="6" name="Retângulo 5"/>
          <p:cNvSpPr/>
          <p:nvPr/>
        </p:nvSpPr>
        <p:spPr>
          <a:xfrm>
            <a:off x="214282" y="214290"/>
            <a:ext cx="5500726" cy="3000396"/>
          </a:xfrm>
          <a:prstGeom prst="rect">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smtClean="0">
                <a:solidFill>
                  <a:srgbClr val="FF0000"/>
                </a:solidFill>
                <a:effectLst>
                  <a:outerShdw blurRad="38100" dist="38100" dir="2700000" algn="tl">
                    <a:srgbClr val="000000">
                      <a:alpha val="43137"/>
                    </a:srgbClr>
                  </a:outerShdw>
                </a:effectLst>
              </a:rPr>
              <a:t>“ELES MATARAM MICHAEL JACKSON”</a:t>
            </a:r>
          </a:p>
          <a:p>
            <a:pPr algn="ctr"/>
            <a:r>
              <a:rPr lang="pt-BR" sz="2000" b="1" dirty="0" smtClean="0">
                <a:solidFill>
                  <a:schemeClr val="tx1"/>
                </a:solidFill>
                <a:effectLst>
                  <a:outerShdw blurRad="38100" dist="38100" dir="2700000" algn="tl">
                    <a:srgbClr val="000000">
                      <a:alpha val="43137"/>
                    </a:srgbClr>
                  </a:outerShdw>
                </a:effectLst>
              </a:rPr>
              <a:t>Irmã de Michael Jackson confirma que </a:t>
            </a:r>
            <a:r>
              <a:rPr lang="pt-BR" sz="2000" b="1" dirty="0" smtClean="0">
                <a:solidFill>
                  <a:srgbClr val="FF0000"/>
                </a:solidFill>
                <a:effectLst>
                  <a:outerShdw blurRad="38100" dist="38100" dir="2700000" algn="tl">
                    <a:srgbClr val="000000">
                      <a:alpha val="43137"/>
                    </a:srgbClr>
                  </a:outerShdw>
                </a:effectLst>
              </a:rPr>
              <a:t>ele foi morto por uma conspiração</a:t>
            </a:r>
            <a:r>
              <a:rPr lang="pt-BR" sz="2000" b="1" dirty="0" smtClean="0">
                <a:solidFill>
                  <a:schemeClr val="tx1"/>
                </a:solidFill>
                <a:effectLst>
                  <a:outerShdw blurRad="38100" dist="38100" dir="2700000" algn="tl">
                    <a:srgbClr val="000000">
                      <a:alpha val="43137"/>
                    </a:srgbClr>
                  </a:outerShdw>
                </a:effectLst>
              </a:rPr>
              <a:t>.</a:t>
            </a:r>
          </a:p>
          <a:p>
            <a:pPr algn="ctr"/>
            <a:r>
              <a:rPr lang="pt-BR" sz="2000" b="1" dirty="0" err="1" smtClean="0">
                <a:solidFill>
                  <a:schemeClr val="tx1"/>
                </a:solidFill>
                <a:effectLst>
                  <a:outerShdw blurRad="38100" dist="38100" dir="2700000" algn="tl">
                    <a:srgbClr val="000000">
                      <a:alpha val="43137"/>
                    </a:srgbClr>
                  </a:outerShdw>
                </a:effectLst>
              </a:rPr>
              <a:t>Latoya</a:t>
            </a:r>
            <a:r>
              <a:rPr lang="pt-BR" sz="2000" b="1" dirty="0" smtClean="0">
                <a:solidFill>
                  <a:schemeClr val="tx1"/>
                </a:solidFill>
                <a:effectLst>
                  <a:outerShdw blurRad="38100" dist="38100" dir="2700000" algn="tl">
                    <a:srgbClr val="000000">
                      <a:alpha val="43137"/>
                    </a:srgbClr>
                  </a:outerShdw>
                </a:effectLst>
              </a:rPr>
              <a:t> Jackson: “O médico que vocês estão vendo lá, </a:t>
            </a:r>
            <a:r>
              <a:rPr lang="pt-BR" sz="2000" b="1" dirty="0" smtClean="0">
                <a:solidFill>
                  <a:srgbClr val="FF0000"/>
                </a:solidFill>
                <a:effectLst>
                  <a:outerShdw blurRad="38100" dist="38100" dir="2700000" algn="tl">
                    <a:srgbClr val="000000">
                      <a:alpha val="43137"/>
                    </a:srgbClr>
                  </a:outerShdw>
                </a:effectLst>
              </a:rPr>
              <a:t>foi o bode expiatório</a:t>
            </a:r>
            <a:r>
              <a:rPr lang="pt-BR" sz="2000" b="1" dirty="0" smtClean="0">
                <a:solidFill>
                  <a:schemeClr val="tx1"/>
                </a:solidFill>
                <a:effectLst>
                  <a:outerShdw blurRad="38100" dist="38100" dir="2700000" algn="tl">
                    <a:srgbClr val="000000">
                      <a:alpha val="43137"/>
                    </a:srgbClr>
                  </a:outerShdw>
                </a:effectLst>
              </a:rPr>
              <a:t>.  É isso que ele foi, apenas um bode expiatório.”</a:t>
            </a:r>
          </a:p>
          <a:p>
            <a:pPr algn="ctr"/>
            <a:r>
              <a:rPr lang="pt-BR" sz="2000" b="1" dirty="0" smtClean="0">
                <a:solidFill>
                  <a:schemeClr val="tx1"/>
                </a:solidFill>
                <a:effectLst>
                  <a:outerShdw blurRad="38100" dist="38100" dir="2700000" algn="tl">
                    <a:srgbClr val="000000">
                      <a:alpha val="43137"/>
                    </a:srgbClr>
                  </a:outerShdw>
                </a:effectLst>
              </a:rPr>
              <a:t>Entrevistador: “Então, tem pessoas por trás, puxando as cordinhas?”</a:t>
            </a:r>
          </a:p>
          <a:p>
            <a:pPr algn="ctr"/>
            <a:r>
              <a:rPr lang="pt-BR" sz="2000" b="1" dirty="0" err="1" smtClean="0">
                <a:solidFill>
                  <a:schemeClr val="tx1"/>
                </a:solidFill>
                <a:effectLst>
                  <a:outerShdw blurRad="38100" dist="38100" dir="2700000" algn="tl">
                    <a:srgbClr val="000000">
                      <a:alpha val="43137"/>
                    </a:srgbClr>
                  </a:outerShdw>
                </a:effectLst>
              </a:rPr>
              <a:t>Latoya</a:t>
            </a:r>
            <a:r>
              <a:rPr lang="pt-BR" sz="2000" b="1" dirty="0" smtClean="0">
                <a:solidFill>
                  <a:schemeClr val="tx1"/>
                </a:solidFill>
                <a:effectLst>
                  <a:outerShdw blurRad="38100" dist="38100" dir="2700000" algn="tl">
                    <a:srgbClr val="000000">
                      <a:alpha val="43137"/>
                    </a:srgbClr>
                  </a:outerShdw>
                </a:effectLst>
              </a:rPr>
              <a:t> Jackson: “Sim, absolutamente.”</a:t>
            </a:r>
            <a:endParaRPr lang="pt-BR" sz="2000" b="1" dirty="0">
              <a:solidFill>
                <a:schemeClr val="tx1"/>
              </a:solidFill>
              <a:effectLst>
                <a:outerShdw blurRad="38100" dist="38100" dir="2700000" algn="tl">
                  <a:srgbClr val="000000">
                    <a:alpha val="43137"/>
                  </a:srgbClr>
                </a:outerShdw>
              </a:effectLst>
            </a:endParaRPr>
          </a:p>
        </p:txBody>
      </p:sp>
      <p:sp>
        <p:nvSpPr>
          <p:cNvPr id="7" name="Retângulo 6"/>
          <p:cNvSpPr/>
          <p:nvPr/>
        </p:nvSpPr>
        <p:spPr>
          <a:xfrm>
            <a:off x="2571736" y="4286256"/>
            <a:ext cx="6357982" cy="2357454"/>
          </a:xfrm>
          <a:prstGeom prst="rect">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smtClean="0">
                <a:solidFill>
                  <a:schemeClr val="tx1"/>
                </a:solidFill>
                <a:effectLst>
                  <a:outerShdw blurRad="38100" dist="38100" dir="2700000" algn="tl">
                    <a:srgbClr val="000000">
                      <a:alpha val="43137"/>
                    </a:srgbClr>
                  </a:outerShdw>
                </a:effectLst>
              </a:rPr>
              <a:t>O rei do pop cansado de tantas calúnias, pois ele declara em entrevista </a:t>
            </a:r>
            <a:r>
              <a:rPr lang="pt-BR" sz="2000" b="1" dirty="0" smtClean="0">
                <a:solidFill>
                  <a:srgbClr val="FF0000"/>
                </a:solidFill>
                <a:effectLst>
                  <a:outerShdw blurRad="38100" dist="38100" dir="2700000" algn="tl">
                    <a:srgbClr val="000000">
                      <a:alpha val="43137"/>
                    </a:srgbClr>
                  </a:outerShdw>
                </a:effectLst>
              </a:rPr>
              <a:t>que havia uma conspiração contra ele</a:t>
            </a:r>
            <a:r>
              <a:rPr lang="pt-BR" sz="2000" b="1" dirty="0" smtClean="0">
                <a:solidFill>
                  <a:schemeClr val="tx1"/>
                </a:solidFill>
                <a:effectLst>
                  <a:outerShdw blurRad="38100" dist="38100" dir="2700000" algn="tl">
                    <a:srgbClr val="000000">
                      <a:alpha val="43137"/>
                    </a:srgbClr>
                  </a:outerShdw>
                </a:effectLst>
              </a:rPr>
              <a:t>, que sempre tentou jogar o público contra ele, inventando histórias de que ele era homossexual, que ele era molestador de crianças, que ele queria mudar a cor da sua pele, etc... </a:t>
            </a:r>
            <a:r>
              <a:rPr lang="pt-BR" sz="2000" b="1" dirty="0" smtClean="0">
                <a:solidFill>
                  <a:srgbClr val="FF0000"/>
                </a:solidFill>
                <a:effectLst>
                  <a:outerShdw blurRad="38100" dist="38100" dir="2700000" algn="tl">
                    <a:srgbClr val="000000">
                      <a:alpha val="43137"/>
                    </a:srgbClr>
                  </a:outerShdw>
                </a:effectLst>
              </a:rPr>
              <a:t>E depois de tudo isso, ele resolveu falar</a:t>
            </a:r>
            <a:r>
              <a:rPr lang="pt-BR" sz="2000" b="1" dirty="0" smtClean="0">
                <a:solidFill>
                  <a:schemeClr val="tx1"/>
                </a:solidFill>
                <a:effectLst>
                  <a:outerShdw blurRad="38100" dist="38100" dir="2700000" algn="tl">
                    <a:srgbClr val="000000">
                      <a:alpha val="43137"/>
                    </a:srgbClr>
                  </a:outerShdw>
                </a:effectLst>
              </a:rPr>
              <a:t>... </a:t>
            </a:r>
            <a:r>
              <a:rPr lang="pt-BR" sz="2000" b="1" dirty="0" smtClean="0">
                <a:solidFill>
                  <a:srgbClr val="FF0000"/>
                </a:solidFill>
                <a:effectLst>
                  <a:outerShdw blurRad="38100" dist="38100" dir="2700000" algn="tl">
                    <a:srgbClr val="000000">
                      <a:alpha val="43137"/>
                    </a:srgbClr>
                  </a:outerShdw>
                </a:effectLst>
              </a:rPr>
              <a:t>Mas eles (</a:t>
            </a:r>
            <a:r>
              <a:rPr lang="pt-BR" sz="2000" b="1" dirty="0" err="1" smtClean="0">
                <a:solidFill>
                  <a:srgbClr val="FF0000"/>
                </a:solidFill>
                <a:effectLst>
                  <a:outerShdw blurRad="38100" dist="38100" dir="2700000" algn="tl">
                    <a:srgbClr val="000000">
                      <a:alpha val="43137"/>
                    </a:srgbClr>
                  </a:outerShdw>
                </a:effectLst>
              </a:rPr>
              <a:t>Illuminati</a:t>
            </a:r>
            <a:r>
              <a:rPr lang="pt-BR" sz="2000" b="1" dirty="0" smtClean="0">
                <a:solidFill>
                  <a:srgbClr val="FF0000"/>
                </a:solidFill>
                <a:effectLst>
                  <a:outerShdw blurRad="38100" dist="38100" dir="2700000" algn="tl">
                    <a:srgbClr val="000000">
                      <a:alpha val="43137"/>
                    </a:srgbClr>
                  </a:outerShdw>
                </a:effectLst>
              </a:rPr>
              <a:t>) foram mais rápidos e mataram</a:t>
            </a:r>
            <a:r>
              <a:rPr lang="pt-BR" sz="2000" b="1" dirty="0" smtClean="0">
                <a:solidFill>
                  <a:schemeClr val="tx1"/>
                </a:solidFill>
                <a:effectLst>
                  <a:outerShdw blurRad="38100" dist="38100" dir="2700000" algn="tl">
                    <a:srgbClr val="000000">
                      <a:alpha val="43137"/>
                    </a:srgbClr>
                  </a:outerShdw>
                </a:effectLst>
              </a:rPr>
              <a:t> o rei do pop.</a:t>
            </a:r>
            <a:endParaRPr lang="pt-BR" sz="2000" b="1" dirty="0">
              <a:solidFill>
                <a:schemeClr val="tx1"/>
              </a:solidFill>
              <a:effectLst>
                <a:outerShdw blurRad="38100" dist="38100" dir="2700000" algn="tl">
                  <a:srgbClr val="000000">
                    <a:alpha val="43137"/>
                  </a:srgbClr>
                </a:outerShdw>
              </a:effectLst>
            </a:endParaRPr>
          </a:p>
        </p:txBody>
      </p:sp>
      <p:sp>
        <p:nvSpPr>
          <p:cNvPr id="8" name="Retângulo 7"/>
          <p:cNvSpPr/>
          <p:nvPr/>
        </p:nvSpPr>
        <p:spPr>
          <a:xfrm>
            <a:off x="2428860" y="3357562"/>
            <a:ext cx="3286148" cy="785818"/>
          </a:xfrm>
          <a:prstGeom prst="rect">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smtClean="0">
                <a:solidFill>
                  <a:schemeClr val="tx1"/>
                </a:solidFill>
                <a:effectLst>
                  <a:outerShdw blurRad="38100" dist="38100" dir="2700000" algn="tl">
                    <a:srgbClr val="000000">
                      <a:alpha val="43137"/>
                    </a:srgbClr>
                  </a:outerShdw>
                </a:effectLst>
              </a:rPr>
              <a:t>Conrad Murray, médico de Michael Jackson em vestes maçônicas.</a:t>
            </a:r>
            <a:endParaRPr lang="pt-BR" b="1" dirty="0">
              <a:solidFill>
                <a:schemeClr val="tx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026" name="Picture 2" descr="E:\estudo - EUA na profecia\b_450_0_16777215_00_archivos_Administradores_MaurÃ­cio_2015-02_180215_dc.png"/>
          <p:cNvPicPr>
            <a:picLocks noChangeAspect="1" noChangeArrowheads="1"/>
          </p:cNvPicPr>
          <p:nvPr/>
        </p:nvPicPr>
        <p:blipFill>
          <a:blip r:embed="rId2"/>
          <a:srcRect/>
          <a:stretch>
            <a:fillRect/>
          </a:stretch>
        </p:blipFill>
        <p:spPr bwMode="auto">
          <a:xfrm>
            <a:off x="5929322" y="857232"/>
            <a:ext cx="3214678" cy="2928958"/>
          </a:xfrm>
          <a:prstGeom prst="rect">
            <a:avLst/>
          </a:prstGeom>
          <a:noFill/>
        </p:spPr>
      </p:pic>
      <p:pic>
        <p:nvPicPr>
          <p:cNvPr id="1027" name="Picture 3" descr="E:\estudo - EUA na profecia\180215_nc.jpg"/>
          <p:cNvPicPr>
            <a:picLocks noChangeAspect="1" noChangeArrowheads="1"/>
          </p:cNvPicPr>
          <p:nvPr/>
        </p:nvPicPr>
        <p:blipFill>
          <a:blip r:embed="rId3"/>
          <a:srcRect/>
          <a:stretch>
            <a:fillRect/>
          </a:stretch>
        </p:blipFill>
        <p:spPr bwMode="auto">
          <a:xfrm>
            <a:off x="2928926" y="857232"/>
            <a:ext cx="3000396" cy="3000396"/>
          </a:xfrm>
          <a:prstGeom prst="rect">
            <a:avLst/>
          </a:prstGeom>
          <a:noFill/>
        </p:spPr>
      </p:pic>
      <p:pic>
        <p:nvPicPr>
          <p:cNvPr id="1028" name="Picture 4" descr="E:\estudo - EUA na profecia\180215_bs.jpg"/>
          <p:cNvPicPr>
            <a:picLocks noChangeAspect="1" noChangeArrowheads="1"/>
          </p:cNvPicPr>
          <p:nvPr/>
        </p:nvPicPr>
        <p:blipFill>
          <a:blip r:embed="rId4"/>
          <a:srcRect/>
          <a:stretch>
            <a:fillRect/>
          </a:stretch>
        </p:blipFill>
        <p:spPr bwMode="auto">
          <a:xfrm>
            <a:off x="0" y="857232"/>
            <a:ext cx="2928926" cy="3048000"/>
          </a:xfrm>
          <a:prstGeom prst="rect">
            <a:avLst/>
          </a:prstGeom>
          <a:noFill/>
        </p:spPr>
      </p:pic>
      <p:sp>
        <p:nvSpPr>
          <p:cNvPr id="7" name="CaixaDeTexto 6"/>
          <p:cNvSpPr txBox="1"/>
          <p:nvPr/>
        </p:nvSpPr>
        <p:spPr>
          <a:xfrm>
            <a:off x="0" y="0"/>
            <a:ext cx="9144000" cy="830997"/>
          </a:xfrm>
          <a:prstGeom prst="rect">
            <a:avLst/>
          </a:prstGeom>
          <a:noFill/>
        </p:spPr>
        <p:txBody>
          <a:bodyPr wrap="square" rtlCol="0">
            <a:spAutoFit/>
          </a:bodyPr>
          <a:lstStyle/>
          <a:p>
            <a:pPr algn="ctr"/>
            <a:r>
              <a:rPr lang="pt-BR" sz="2400" b="1" dirty="0" smtClean="0">
                <a:solidFill>
                  <a:srgbClr val="FF0000"/>
                </a:solidFill>
                <a:effectLst>
                  <a:outerShdw blurRad="38100" dist="38100" dir="2700000" algn="tl">
                    <a:srgbClr val="000000">
                      <a:alpha val="43137"/>
                    </a:srgbClr>
                  </a:outerShdw>
                </a:effectLst>
              </a:rPr>
              <a:t>MORREM TRÊS JORNALISTAS QUE INVESTIGAVAM A PARTICIPAÇÃO DOS EUA EM DEMOLIÇÃO DAS TORRES GÊMEAS</a:t>
            </a:r>
            <a:endParaRPr lang="pt-BR" sz="2400" b="1" dirty="0">
              <a:solidFill>
                <a:srgbClr val="FF0000"/>
              </a:solidFill>
              <a:effectLst>
                <a:outerShdw blurRad="38100" dist="38100" dir="2700000" algn="tl">
                  <a:srgbClr val="000000">
                    <a:alpha val="43137"/>
                  </a:srgbClr>
                </a:outerShdw>
              </a:effectLst>
            </a:endParaRPr>
          </a:p>
        </p:txBody>
      </p:sp>
      <p:sp>
        <p:nvSpPr>
          <p:cNvPr id="8" name="Retângulo 7"/>
          <p:cNvSpPr/>
          <p:nvPr/>
        </p:nvSpPr>
        <p:spPr>
          <a:xfrm>
            <a:off x="214282" y="4071942"/>
            <a:ext cx="8715436" cy="2571768"/>
          </a:xfrm>
          <a:prstGeom prst="rect">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smtClean="0">
                <a:solidFill>
                  <a:srgbClr val="FF0000"/>
                </a:solidFill>
                <a:effectLst>
                  <a:outerShdw blurRad="38100" dist="38100" dir="2700000" algn="tl">
                    <a:srgbClr val="000000">
                      <a:alpha val="43137"/>
                    </a:srgbClr>
                  </a:outerShdw>
                </a:effectLst>
              </a:rPr>
              <a:t>Três jornalistas que trabalhavam em um documentário sobre o </a:t>
            </a:r>
            <a:r>
              <a:rPr lang="pt-BR" b="1" u="sng" dirty="0" smtClean="0">
                <a:solidFill>
                  <a:srgbClr val="FF0000"/>
                </a:solidFill>
                <a:effectLst>
                  <a:outerShdw blurRad="38100" dist="38100" dir="2700000" algn="tl">
                    <a:srgbClr val="000000">
                      <a:alpha val="43137"/>
                    </a:srgbClr>
                  </a:outerShdw>
                </a:effectLst>
              </a:rPr>
              <a:t>envolvimento do governo norte-americano na demolição das torres gêmeas</a:t>
            </a:r>
            <a:r>
              <a:rPr lang="pt-BR" b="1" dirty="0" smtClean="0">
                <a:solidFill>
                  <a:srgbClr val="FF0000"/>
                </a:solidFill>
                <a:effectLst>
                  <a:outerShdw blurRad="38100" dist="38100" dir="2700000" algn="tl">
                    <a:srgbClr val="000000">
                      <a:alpha val="43137"/>
                    </a:srgbClr>
                  </a:outerShdw>
                </a:effectLst>
              </a:rPr>
              <a:t> morreram nos últimos dias (Fevereiro de 2015)</a:t>
            </a:r>
            <a:r>
              <a:rPr lang="pt-BR" b="1" dirty="0" smtClean="0">
                <a:solidFill>
                  <a:schemeClr val="tx1"/>
                </a:solidFill>
                <a:effectLst>
                  <a:outerShdw blurRad="38100" dist="38100" dir="2700000" algn="tl">
                    <a:srgbClr val="000000">
                      <a:alpha val="43137"/>
                    </a:srgbClr>
                  </a:outerShdw>
                </a:effectLst>
              </a:rPr>
              <a:t>.  Trata-se do ex-repórter internacional da NBC, Ned </a:t>
            </a:r>
            <a:r>
              <a:rPr lang="pt-BR" b="1" dirty="0" err="1" smtClean="0">
                <a:solidFill>
                  <a:schemeClr val="tx1"/>
                </a:solidFill>
                <a:effectLst>
                  <a:outerShdw blurRad="38100" dist="38100" dir="2700000" algn="tl">
                    <a:srgbClr val="000000">
                      <a:alpha val="43137"/>
                    </a:srgbClr>
                  </a:outerShdw>
                </a:effectLst>
              </a:rPr>
              <a:t>Colt</a:t>
            </a:r>
            <a:r>
              <a:rPr lang="pt-BR" b="1" dirty="0" smtClean="0">
                <a:solidFill>
                  <a:schemeClr val="tx1"/>
                </a:solidFill>
                <a:effectLst>
                  <a:outerShdw blurRad="38100" dist="38100" dir="2700000" algn="tl">
                    <a:srgbClr val="000000">
                      <a:alpha val="43137"/>
                    </a:srgbClr>
                  </a:outerShdw>
                </a:effectLst>
              </a:rPr>
              <a:t>, o correspondente da CBS </a:t>
            </a:r>
            <a:r>
              <a:rPr lang="pt-BR" b="1" dirty="0" err="1" smtClean="0">
                <a:solidFill>
                  <a:schemeClr val="tx1"/>
                </a:solidFill>
                <a:effectLst>
                  <a:outerShdw blurRad="38100" dist="38100" dir="2700000" algn="tl">
                    <a:srgbClr val="000000">
                      <a:alpha val="43137"/>
                    </a:srgbClr>
                  </a:outerShdw>
                </a:effectLst>
              </a:rPr>
              <a:t>News</a:t>
            </a:r>
            <a:r>
              <a:rPr lang="pt-BR" b="1" dirty="0" smtClean="0">
                <a:solidFill>
                  <a:schemeClr val="tx1"/>
                </a:solidFill>
                <a:effectLst>
                  <a:outerShdw blurRad="38100" dist="38100" dir="2700000" algn="tl">
                    <a:srgbClr val="000000">
                      <a:alpha val="43137"/>
                    </a:srgbClr>
                  </a:outerShdw>
                </a:effectLst>
              </a:rPr>
              <a:t>, Bob Simon, e o jornalista do </a:t>
            </a:r>
            <a:r>
              <a:rPr lang="pt-BR" b="1" dirty="0" err="1" smtClean="0">
                <a:solidFill>
                  <a:schemeClr val="tx1"/>
                </a:solidFill>
                <a:effectLst>
                  <a:outerShdw blurRad="38100" dist="38100" dir="2700000" algn="tl">
                    <a:srgbClr val="000000">
                      <a:alpha val="43137"/>
                    </a:srgbClr>
                  </a:outerShdw>
                </a:effectLst>
              </a:rPr>
              <a:t>New</a:t>
            </a:r>
            <a:r>
              <a:rPr lang="pt-BR" b="1" dirty="0" smtClean="0">
                <a:solidFill>
                  <a:schemeClr val="tx1"/>
                </a:solidFill>
                <a:effectLst>
                  <a:outerShdw blurRad="38100" dist="38100" dir="2700000" algn="tl">
                    <a:srgbClr val="000000">
                      <a:alpha val="43137"/>
                    </a:srgbClr>
                  </a:outerShdw>
                </a:effectLst>
              </a:rPr>
              <a:t> York Times, David </a:t>
            </a:r>
            <a:r>
              <a:rPr lang="pt-BR" b="1" dirty="0" err="1" smtClean="0">
                <a:solidFill>
                  <a:schemeClr val="tx1"/>
                </a:solidFill>
                <a:effectLst>
                  <a:outerShdw blurRad="38100" dist="38100" dir="2700000" algn="tl">
                    <a:srgbClr val="000000">
                      <a:alpha val="43137"/>
                    </a:srgbClr>
                  </a:outerShdw>
                </a:effectLst>
              </a:rPr>
              <a:t>Carr</a:t>
            </a:r>
            <a:r>
              <a:rPr lang="pt-BR" b="1" dirty="0" smtClean="0">
                <a:solidFill>
                  <a:schemeClr val="tx1"/>
                </a:solidFill>
                <a:effectLst>
                  <a:outerShdw blurRad="38100" dist="38100" dir="2700000" algn="tl">
                    <a:srgbClr val="000000">
                      <a:alpha val="43137"/>
                    </a:srgbClr>
                  </a:outerShdw>
                </a:effectLst>
              </a:rPr>
              <a:t>.  </a:t>
            </a:r>
          </a:p>
          <a:p>
            <a:pPr algn="ctr"/>
            <a:r>
              <a:rPr lang="pt-BR" b="1" dirty="0" smtClean="0">
                <a:solidFill>
                  <a:schemeClr val="tx1"/>
                </a:solidFill>
                <a:effectLst>
                  <a:outerShdw blurRad="38100" dist="38100" dir="2700000" algn="tl">
                    <a:srgbClr val="000000">
                      <a:alpha val="43137"/>
                    </a:srgbClr>
                  </a:outerShdw>
                </a:effectLst>
              </a:rPr>
              <a:t>Bob Simon, de 73 anos, foi assassinado na cidade de Nova York em um acidente automobilístico e no dia seguinte, Ned </a:t>
            </a:r>
            <a:r>
              <a:rPr lang="pt-BR" b="1" dirty="0" err="1" smtClean="0">
                <a:solidFill>
                  <a:schemeClr val="tx1"/>
                </a:solidFill>
                <a:effectLst>
                  <a:outerShdw blurRad="38100" dist="38100" dir="2700000" algn="tl">
                    <a:srgbClr val="000000">
                      <a:alpha val="43137"/>
                    </a:srgbClr>
                  </a:outerShdw>
                </a:effectLst>
              </a:rPr>
              <a:t>Colt</a:t>
            </a:r>
            <a:r>
              <a:rPr lang="pt-BR" b="1" dirty="0" smtClean="0">
                <a:solidFill>
                  <a:schemeClr val="tx1"/>
                </a:solidFill>
                <a:effectLst>
                  <a:outerShdw blurRad="38100" dist="38100" dir="2700000" algn="tl">
                    <a:srgbClr val="000000">
                      <a:alpha val="43137"/>
                    </a:srgbClr>
                  </a:outerShdw>
                </a:effectLst>
              </a:rPr>
              <a:t>, de 58 anos, dizia-se que tinha morrido por um derrame cerebral massivo, seguindo em poucas horas por David </a:t>
            </a:r>
            <a:r>
              <a:rPr lang="pt-BR" b="1" dirty="0" err="1" smtClean="0">
                <a:solidFill>
                  <a:schemeClr val="tx1"/>
                </a:solidFill>
                <a:effectLst>
                  <a:outerShdw blurRad="38100" dist="38100" dir="2700000" algn="tl">
                    <a:srgbClr val="000000">
                      <a:alpha val="43137"/>
                    </a:srgbClr>
                  </a:outerShdw>
                </a:effectLst>
              </a:rPr>
              <a:t>Carr</a:t>
            </a:r>
            <a:r>
              <a:rPr lang="pt-BR" b="1" dirty="0" smtClean="0">
                <a:solidFill>
                  <a:schemeClr val="tx1"/>
                </a:solidFill>
                <a:effectLst>
                  <a:outerShdw blurRad="38100" dist="38100" dir="2700000" algn="tl">
                    <a:srgbClr val="000000">
                      <a:alpha val="43137"/>
                    </a:srgbClr>
                  </a:outerShdw>
                </a:effectLst>
              </a:rPr>
              <a:t>, de 58 anos, que colapsou e morreu em seu escritório na sala de redação do </a:t>
            </a:r>
            <a:r>
              <a:rPr lang="pt-BR" b="1" dirty="0" err="1" smtClean="0">
                <a:solidFill>
                  <a:schemeClr val="tx1"/>
                </a:solidFill>
                <a:effectLst>
                  <a:outerShdw blurRad="38100" dist="38100" dir="2700000" algn="tl">
                    <a:srgbClr val="000000">
                      <a:alpha val="43137"/>
                    </a:srgbClr>
                  </a:outerShdw>
                </a:effectLst>
              </a:rPr>
              <a:t>New</a:t>
            </a:r>
            <a:r>
              <a:rPr lang="pt-BR" b="1" dirty="0" smtClean="0">
                <a:solidFill>
                  <a:schemeClr val="tx1"/>
                </a:solidFill>
                <a:effectLst>
                  <a:outerShdw blurRad="38100" dist="38100" dir="2700000" algn="tl">
                    <a:srgbClr val="000000">
                      <a:alpha val="43137"/>
                    </a:srgbClr>
                  </a:outerShdw>
                </a:effectLst>
              </a:rPr>
              <a:t> York Times.  Isso tudo é muito estranho!  Fonte: Diário Liberdade//I. W.</a:t>
            </a:r>
            <a:endParaRPr lang="pt-BR" b="1" dirty="0">
              <a:solidFill>
                <a:schemeClr val="tx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050" name="Picture 2" descr="E:\estudo - EUA na profecia\eduardo1.jpg"/>
          <p:cNvPicPr>
            <a:picLocks noChangeAspect="1" noChangeArrowheads="1"/>
          </p:cNvPicPr>
          <p:nvPr/>
        </p:nvPicPr>
        <p:blipFill>
          <a:blip r:embed="rId2"/>
          <a:srcRect/>
          <a:stretch>
            <a:fillRect/>
          </a:stretch>
        </p:blipFill>
        <p:spPr bwMode="auto">
          <a:xfrm>
            <a:off x="428596" y="571480"/>
            <a:ext cx="4643470" cy="2571768"/>
          </a:xfrm>
          <a:prstGeom prst="rect">
            <a:avLst/>
          </a:prstGeom>
          <a:noFill/>
          <a:ln w="76200">
            <a:solidFill>
              <a:srgbClr val="FF0000"/>
            </a:solidFill>
          </a:ln>
        </p:spPr>
      </p:pic>
      <p:pic>
        <p:nvPicPr>
          <p:cNvPr id="2051" name="Picture 3" descr="E:\estudo - EUA na profecia\imagesVUQPIWSF avo de Eduaro - Miguel Arraes.jpg"/>
          <p:cNvPicPr>
            <a:picLocks noChangeAspect="1" noChangeArrowheads="1"/>
          </p:cNvPicPr>
          <p:nvPr/>
        </p:nvPicPr>
        <p:blipFill>
          <a:blip r:embed="rId3"/>
          <a:srcRect/>
          <a:stretch>
            <a:fillRect/>
          </a:stretch>
        </p:blipFill>
        <p:spPr bwMode="auto">
          <a:xfrm>
            <a:off x="5572132" y="571480"/>
            <a:ext cx="2762250" cy="1657350"/>
          </a:xfrm>
          <a:prstGeom prst="rect">
            <a:avLst/>
          </a:prstGeom>
          <a:noFill/>
          <a:ln w="76200">
            <a:solidFill>
              <a:srgbClr val="FF0000"/>
            </a:solidFill>
          </a:ln>
        </p:spPr>
      </p:pic>
      <p:sp>
        <p:nvSpPr>
          <p:cNvPr id="5" name="CaixaDeTexto 4"/>
          <p:cNvSpPr txBox="1"/>
          <p:nvPr/>
        </p:nvSpPr>
        <p:spPr>
          <a:xfrm>
            <a:off x="214282" y="0"/>
            <a:ext cx="8767272" cy="523220"/>
          </a:xfrm>
          <a:prstGeom prst="rect">
            <a:avLst/>
          </a:prstGeom>
          <a:noFill/>
        </p:spPr>
        <p:txBody>
          <a:bodyPr wrap="square" rtlCol="0">
            <a:spAutoFit/>
          </a:bodyPr>
          <a:lstStyle/>
          <a:p>
            <a:r>
              <a:rPr lang="pt-BR" sz="2800" b="1" dirty="0" smtClean="0">
                <a:solidFill>
                  <a:srgbClr val="FF0000"/>
                </a:solidFill>
                <a:effectLst>
                  <a:outerShdw blurRad="38100" dist="38100" dir="2700000" algn="tl">
                    <a:srgbClr val="000000">
                      <a:alpha val="43137"/>
                    </a:srgbClr>
                  </a:outerShdw>
                </a:effectLst>
              </a:rPr>
              <a:t>EDUARDO CAMPOS FOI SACRIFICADO PELOS ILLUMINATI?</a:t>
            </a:r>
            <a:endParaRPr lang="pt-BR" sz="2800" b="1" dirty="0">
              <a:solidFill>
                <a:srgbClr val="FF0000"/>
              </a:solidFill>
              <a:effectLst>
                <a:outerShdw blurRad="38100" dist="38100" dir="2700000" algn="tl">
                  <a:srgbClr val="000000">
                    <a:alpha val="43137"/>
                  </a:srgbClr>
                </a:outerShdw>
              </a:effectLst>
            </a:endParaRPr>
          </a:p>
        </p:txBody>
      </p:sp>
      <p:sp>
        <p:nvSpPr>
          <p:cNvPr id="6" name="Retângulo 5"/>
          <p:cNvSpPr/>
          <p:nvPr/>
        </p:nvSpPr>
        <p:spPr>
          <a:xfrm>
            <a:off x="214282" y="3429000"/>
            <a:ext cx="8715436" cy="3214710"/>
          </a:xfrm>
          <a:prstGeom prst="rect">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smtClean="0">
                <a:solidFill>
                  <a:schemeClr val="tx1"/>
                </a:solidFill>
                <a:effectLst>
                  <a:outerShdw blurRad="38100" dist="38100" dir="2700000" algn="tl">
                    <a:srgbClr val="000000">
                      <a:alpha val="43137"/>
                    </a:srgbClr>
                  </a:outerShdw>
                </a:effectLst>
              </a:rPr>
              <a:t>A trágica morte do presidenciável Eduardo Campos (13/08/14) se deu no mesmo dia do aniversário de morte de seu avô, o também político Miguel Arraes (13/08/05).  Eduardo morreu após acidente de avião em Santos, no litoral de São Paulo; morreu exatamente 9 anos depois do seu avô.  Como é de conhecimento de muitos, a maçonaria usa a numerologia para alcançar os seus objetivos.  A morte de Eduardo foi no dia 13, e a morte foi anunciada pela Rede Globo as 13 </a:t>
            </a:r>
            <a:r>
              <a:rPr lang="pt-BR" sz="1600" b="1" dirty="0" err="1" smtClean="0">
                <a:solidFill>
                  <a:schemeClr val="tx1"/>
                </a:solidFill>
                <a:effectLst>
                  <a:outerShdw blurRad="38100" dist="38100" dir="2700000" algn="tl">
                    <a:srgbClr val="000000">
                      <a:alpha val="43137"/>
                    </a:srgbClr>
                  </a:outerShdw>
                </a:effectLst>
              </a:rPr>
              <a:t>Hrs</a:t>
            </a:r>
            <a:r>
              <a:rPr lang="pt-BR" sz="1600" b="1" dirty="0" smtClean="0">
                <a:solidFill>
                  <a:schemeClr val="tx1"/>
                </a:solidFill>
                <a:effectLst>
                  <a:outerShdw blurRad="38100" dist="38100" dir="2700000" algn="tl">
                    <a:srgbClr val="000000">
                      <a:alpha val="43137"/>
                    </a:srgbClr>
                  </a:outerShdw>
                </a:effectLst>
              </a:rPr>
              <a:t>, o nome Eduardo Campos tem 13 letras, e ele tinha 49 anos (49 = 4 + 9 = 13).  Santos tem o DDD = 13... (PT também é 13...</a:t>
            </a:r>
            <a:r>
              <a:rPr lang="pt-BR" sz="1600" b="1" dirty="0" err="1" smtClean="0">
                <a:solidFill>
                  <a:schemeClr val="tx1"/>
                </a:solidFill>
                <a:effectLst>
                  <a:outerShdw blurRad="38100" dist="38100" dir="2700000" algn="tl">
                    <a:srgbClr val="000000">
                      <a:alpha val="43137"/>
                    </a:srgbClr>
                  </a:outerShdw>
                </a:effectLst>
              </a:rPr>
              <a:t>ops</a:t>
            </a:r>
            <a:r>
              <a:rPr lang="pt-BR" sz="1600" b="1" dirty="0" smtClean="0">
                <a:solidFill>
                  <a:schemeClr val="tx1"/>
                </a:solidFill>
                <a:effectLst>
                  <a:outerShdw blurRad="38100" dist="38100" dir="2700000" algn="tl">
                    <a:srgbClr val="000000">
                      <a:alpha val="43137"/>
                    </a:srgbClr>
                  </a:outerShdw>
                </a:effectLst>
              </a:rPr>
              <a:t>...).  Especialistas em aviação diz à BBC Brasil que mau tempo “dificilmente” teria causado queda do avião de Campos (Fonte: </a:t>
            </a:r>
            <a:r>
              <a:rPr lang="pt-BR" sz="1600" b="1" dirty="0" smtClean="0">
                <a:solidFill>
                  <a:schemeClr val="tx1"/>
                </a:solidFill>
                <a:effectLst>
                  <a:outerShdw blurRad="38100" dist="38100" dir="2700000" algn="tl">
                    <a:srgbClr val="000000">
                      <a:alpha val="43137"/>
                    </a:srgbClr>
                  </a:outerShdw>
                </a:effectLst>
                <a:hlinkClick r:id="rId4"/>
              </a:rPr>
              <a:t>http://bbc.in/1131vxH</a:t>
            </a:r>
            <a:r>
              <a:rPr lang="pt-BR" sz="1600" b="1" dirty="0" smtClean="0">
                <a:solidFill>
                  <a:schemeClr val="tx1"/>
                </a:solidFill>
                <a:effectLst>
                  <a:outerShdw blurRad="38100" dist="38100" dir="2700000" algn="tl">
                    <a:srgbClr val="000000">
                      <a:alpha val="43137"/>
                    </a:srgbClr>
                  </a:outerShdw>
                </a:effectLst>
              </a:rPr>
              <a:t>).  Dois fatos interessantes sobre esse acidente é que a presidente Dilma </a:t>
            </a:r>
            <a:r>
              <a:rPr lang="pt-BR" sz="1600" b="1" dirty="0" err="1" smtClean="0">
                <a:solidFill>
                  <a:schemeClr val="tx1"/>
                </a:solidFill>
                <a:effectLst>
                  <a:outerShdw blurRad="38100" dist="38100" dir="2700000" algn="tl">
                    <a:srgbClr val="000000">
                      <a:alpha val="43137"/>
                    </a:srgbClr>
                  </a:outerShdw>
                </a:effectLst>
              </a:rPr>
              <a:t>Rousseff</a:t>
            </a:r>
            <a:r>
              <a:rPr lang="pt-BR" sz="1600" b="1" dirty="0" smtClean="0">
                <a:solidFill>
                  <a:schemeClr val="tx1"/>
                </a:solidFill>
                <a:effectLst>
                  <a:outerShdw blurRad="38100" dist="38100" dir="2700000" algn="tl">
                    <a:srgbClr val="000000">
                      <a:alpha val="43137"/>
                    </a:srgbClr>
                  </a:outerShdw>
                </a:effectLst>
              </a:rPr>
              <a:t> sancionou logo após o acidente a Lei 12.970, que torna sigilosa a investigação de acidentes aéreos feitos pela Aeronáutica, e que a Wikipédia publica morte de Eduardo Campos antes de confirmação oficial.  Vale lembrar que alguns dias antes da morte de Campos, o PT estava manipulando a Wikipédia. Não estou afirmando que a morte de Eduardo foi premeditada.  Mas que estas informações levantam suspeitas, é claro que sim. (Fonte: Libertar.in).</a:t>
            </a:r>
            <a:endParaRPr lang="pt-BR" sz="1600" b="1" dirty="0">
              <a:solidFill>
                <a:schemeClr val="tx1"/>
              </a:solidFill>
              <a:effectLst>
                <a:outerShdw blurRad="38100" dist="38100" dir="2700000" algn="tl">
                  <a:srgbClr val="000000">
                    <a:alpha val="43137"/>
                  </a:srgbClr>
                </a:outerShdw>
              </a:effectLst>
            </a:endParaRPr>
          </a:p>
        </p:txBody>
      </p:sp>
      <p:sp>
        <p:nvSpPr>
          <p:cNvPr id="8" name="CaixaDeTexto 7"/>
          <p:cNvSpPr txBox="1"/>
          <p:nvPr/>
        </p:nvSpPr>
        <p:spPr>
          <a:xfrm>
            <a:off x="5357818" y="2214554"/>
            <a:ext cx="3419791" cy="1200329"/>
          </a:xfrm>
          <a:prstGeom prst="rect">
            <a:avLst/>
          </a:prstGeom>
          <a:noFill/>
        </p:spPr>
        <p:txBody>
          <a:bodyPr wrap="square" rtlCol="0">
            <a:spAutoFit/>
          </a:bodyPr>
          <a:lstStyle/>
          <a:p>
            <a:r>
              <a:rPr lang="pt-BR" b="1" dirty="0" smtClean="0">
                <a:solidFill>
                  <a:schemeClr val="bg1"/>
                </a:solidFill>
                <a:effectLst>
                  <a:outerShdw blurRad="38100" dist="38100" dir="2700000" algn="tl">
                    <a:srgbClr val="000000">
                      <a:alpha val="43137"/>
                    </a:srgbClr>
                  </a:outerShdw>
                </a:effectLst>
              </a:rPr>
              <a:t>Foto  acima,  Eduardo com o seu </a:t>
            </a:r>
          </a:p>
          <a:p>
            <a:r>
              <a:rPr lang="pt-BR" b="1" dirty="0" smtClean="0">
                <a:solidFill>
                  <a:schemeClr val="bg1"/>
                </a:solidFill>
                <a:effectLst>
                  <a:outerShdw blurRad="38100" dist="38100" dir="2700000" algn="tl">
                    <a:srgbClr val="000000">
                      <a:alpha val="43137"/>
                    </a:srgbClr>
                  </a:outerShdw>
                </a:effectLst>
              </a:rPr>
              <a:t>avô, Miguel Arraes. Foto ao lado,</a:t>
            </a:r>
          </a:p>
          <a:p>
            <a:r>
              <a:rPr lang="pt-BR" b="1" dirty="0" smtClean="0">
                <a:solidFill>
                  <a:schemeClr val="bg1"/>
                </a:solidFill>
                <a:effectLst>
                  <a:outerShdw blurRad="38100" dist="38100" dir="2700000" algn="tl">
                    <a:srgbClr val="000000">
                      <a:alpha val="43137"/>
                    </a:srgbClr>
                  </a:outerShdw>
                </a:effectLst>
              </a:rPr>
              <a:t>Eduardo   na  sede  da maçonaria</a:t>
            </a:r>
          </a:p>
          <a:p>
            <a:r>
              <a:rPr lang="pt-BR" b="1" dirty="0" smtClean="0">
                <a:solidFill>
                  <a:schemeClr val="bg1"/>
                </a:solidFill>
                <a:effectLst>
                  <a:outerShdw blurRad="38100" dist="38100" dir="2700000" algn="tl">
                    <a:srgbClr val="000000">
                      <a:alpha val="43137"/>
                    </a:srgbClr>
                  </a:outerShdw>
                </a:effectLst>
              </a:rPr>
              <a:t>Brasileira.</a:t>
            </a:r>
            <a:endParaRPr lang="pt-BR" b="1"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Eduardo\Desktop\seminario_esperanca_para_viver\jpg\biblia\bg_bibl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428596" y="0"/>
            <a:ext cx="8085483" cy="1508105"/>
          </a:xfrm>
          <a:prstGeom prst="rect">
            <a:avLst/>
          </a:prstGeom>
          <a:noFill/>
        </p:spPr>
        <p:txBody>
          <a:bodyPr wrap="square" rtlCol="0">
            <a:spAutoFit/>
          </a:bodyPr>
          <a:lstStyle/>
          <a:p>
            <a:r>
              <a:rPr lang="pt-BR" sz="3600" b="1" dirty="0" smtClean="0">
                <a:solidFill>
                  <a:srgbClr val="FF0000"/>
                </a:solidFill>
                <a:effectLst>
                  <a:outerShdw blurRad="38100" dist="38100" dir="2700000" algn="tl">
                    <a:srgbClr val="000000">
                      <a:alpha val="43137"/>
                    </a:srgbClr>
                  </a:outerShdw>
                </a:effectLst>
              </a:rPr>
              <a:t>A NOVA ORDEM MUNDIAL DA NOVA ERA</a:t>
            </a:r>
          </a:p>
          <a:p>
            <a:endParaRPr lang="pt-BR" sz="3600" b="1" dirty="0" smtClean="0">
              <a:solidFill>
                <a:schemeClr val="bg1"/>
              </a:solidFill>
              <a:effectLst>
                <a:outerShdw blurRad="38100" dist="38100" dir="2700000" algn="tl">
                  <a:srgbClr val="000000">
                    <a:alpha val="43137"/>
                  </a:srgbClr>
                </a:outerShdw>
              </a:effectLst>
            </a:endParaRPr>
          </a:p>
          <a:p>
            <a:endParaRPr lang="pt-BR" sz="2000" b="1" dirty="0">
              <a:solidFill>
                <a:schemeClr val="bg1"/>
              </a:solidFill>
              <a:effectLst>
                <a:outerShdw blurRad="38100" dist="38100" dir="2700000" algn="tl">
                  <a:srgbClr val="000000">
                    <a:alpha val="43137"/>
                  </a:srgbClr>
                </a:outerShdw>
              </a:effectLst>
            </a:endParaRPr>
          </a:p>
        </p:txBody>
      </p:sp>
      <p:sp>
        <p:nvSpPr>
          <p:cNvPr id="5" name="Retângulo 4"/>
          <p:cNvSpPr/>
          <p:nvPr/>
        </p:nvSpPr>
        <p:spPr>
          <a:xfrm>
            <a:off x="214282" y="642918"/>
            <a:ext cx="8572560" cy="1928826"/>
          </a:xfrm>
          <a:prstGeom prst="rect">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smtClean="0">
                <a:solidFill>
                  <a:schemeClr val="tx1"/>
                </a:solidFill>
                <a:effectLst>
                  <a:outerShdw blurRad="38100" dist="38100" dir="2700000" algn="tl">
                    <a:srgbClr val="000000">
                      <a:alpha val="43137"/>
                    </a:srgbClr>
                  </a:outerShdw>
                </a:effectLst>
              </a:rPr>
              <a:t>“</a:t>
            </a:r>
            <a:r>
              <a:rPr lang="pt-BR" sz="2000" b="1" dirty="0" smtClean="0">
                <a:solidFill>
                  <a:srgbClr val="FF0000"/>
                </a:solidFill>
                <a:effectLst>
                  <a:outerShdw blurRad="38100" dist="38100" dir="2700000" algn="tl">
                    <a:srgbClr val="000000">
                      <a:alpha val="43137"/>
                    </a:srgbClr>
                  </a:outerShdw>
                </a:effectLst>
              </a:rPr>
              <a:t>Querendo ou não, preparados ou não, estamos todos envolvidos</a:t>
            </a:r>
            <a:r>
              <a:rPr lang="pt-BR" sz="2000" b="1" dirty="0" smtClean="0">
                <a:solidFill>
                  <a:schemeClr val="tx1"/>
                </a:solidFill>
                <a:effectLst>
                  <a:outerShdw blurRad="38100" dist="38100" dir="2700000" algn="tl">
                    <a:srgbClr val="000000">
                      <a:alpha val="43137"/>
                    </a:srgbClr>
                  </a:outerShdw>
                </a:effectLst>
              </a:rPr>
              <a:t>. ... A competição é acerca </a:t>
            </a:r>
            <a:r>
              <a:rPr lang="pt-BR" sz="2000" b="1" dirty="0" smtClean="0">
                <a:solidFill>
                  <a:srgbClr val="FF0000"/>
                </a:solidFill>
                <a:effectLst>
                  <a:outerShdw blurRad="38100" dist="38100" dir="2700000" algn="tl">
                    <a:srgbClr val="000000">
                      <a:alpha val="43137"/>
                    </a:srgbClr>
                  </a:outerShdw>
                </a:effectLst>
              </a:rPr>
              <a:t>de quem estabelecerá o primeiro sistema mundial de governo que jamais existiu na sociedade de nações</a:t>
            </a:r>
            <a:r>
              <a:rPr lang="pt-BR" sz="2000" b="1" dirty="0" smtClean="0">
                <a:solidFill>
                  <a:schemeClr val="tx1"/>
                </a:solidFill>
                <a:effectLst>
                  <a:outerShdw blurRad="38100" dist="38100" dir="2700000" algn="tl">
                    <a:srgbClr val="000000">
                      <a:alpha val="43137"/>
                    </a:srgbClr>
                  </a:outerShdw>
                </a:effectLst>
              </a:rPr>
              <a:t>.  E acerca de quem sustentará e empunhará o duplo poder de autoridade e controle sobre cada um de nós como indivíduos e sobre todos como comunidade.” </a:t>
            </a:r>
            <a:r>
              <a:rPr lang="pt-BR" sz="2000" b="1" dirty="0" err="1" smtClean="0">
                <a:solidFill>
                  <a:schemeClr val="tx1"/>
                </a:solidFill>
                <a:effectLst>
                  <a:outerShdw blurRad="38100" dist="38100" dir="2700000" algn="tl">
                    <a:srgbClr val="000000">
                      <a:alpha val="43137"/>
                    </a:srgbClr>
                  </a:outerShdw>
                </a:effectLst>
              </a:rPr>
              <a:t>Malachi</a:t>
            </a:r>
            <a:r>
              <a:rPr lang="pt-BR" sz="2000" b="1" dirty="0" smtClean="0">
                <a:solidFill>
                  <a:schemeClr val="tx1"/>
                </a:solidFill>
                <a:effectLst>
                  <a:outerShdw blurRad="38100" dist="38100" dir="2700000" algn="tl">
                    <a:srgbClr val="000000">
                      <a:alpha val="43137"/>
                    </a:srgbClr>
                  </a:outerShdw>
                </a:effectLst>
              </a:rPr>
              <a:t> Martin, </a:t>
            </a:r>
            <a:r>
              <a:rPr lang="pt-BR" sz="2000" b="1" dirty="0" err="1" smtClean="0">
                <a:solidFill>
                  <a:schemeClr val="tx1"/>
                </a:solidFill>
                <a:effectLst>
                  <a:outerShdw blurRad="38100" dist="38100" dir="2700000" algn="tl">
                    <a:srgbClr val="000000">
                      <a:alpha val="43137"/>
                    </a:srgbClr>
                  </a:outerShdw>
                </a:effectLst>
              </a:rPr>
              <a:t>The</a:t>
            </a:r>
            <a:r>
              <a:rPr lang="pt-BR" sz="2000" b="1" dirty="0" smtClean="0">
                <a:solidFill>
                  <a:schemeClr val="tx1"/>
                </a:solidFill>
                <a:effectLst>
                  <a:outerShdw blurRad="38100" dist="38100" dir="2700000" algn="tl">
                    <a:srgbClr val="000000">
                      <a:alpha val="43137"/>
                    </a:srgbClr>
                  </a:outerShdw>
                </a:effectLst>
              </a:rPr>
              <a:t> Keys </a:t>
            </a:r>
            <a:r>
              <a:rPr lang="pt-BR" sz="2000" b="1" dirty="0" err="1" smtClean="0">
                <a:solidFill>
                  <a:schemeClr val="tx1"/>
                </a:solidFill>
                <a:effectLst>
                  <a:outerShdw blurRad="38100" dist="38100" dir="2700000" algn="tl">
                    <a:srgbClr val="000000">
                      <a:alpha val="43137"/>
                    </a:srgbClr>
                  </a:outerShdw>
                </a:effectLst>
              </a:rPr>
              <a:t>Of</a:t>
            </a:r>
            <a:r>
              <a:rPr lang="pt-BR" sz="2000" b="1" dirty="0" smtClean="0">
                <a:solidFill>
                  <a:schemeClr val="tx1"/>
                </a:solidFill>
                <a:effectLst>
                  <a:outerShdw blurRad="38100" dist="38100" dir="2700000" algn="tl">
                    <a:srgbClr val="000000">
                      <a:alpha val="43137"/>
                    </a:srgbClr>
                  </a:outerShdw>
                </a:effectLst>
              </a:rPr>
              <a:t> </a:t>
            </a:r>
            <a:r>
              <a:rPr lang="pt-BR" sz="2000" b="1" dirty="0" err="1" smtClean="0">
                <a:solidFill>
                  <a:schemeClr val="tx1"/>
                </a:solidFill>
                <a:effectLst>
                  <a:outerShdw blurRad="38100" dist="38100" dir="2700000" algn="tl">
                    <a:srgbClr val="000000">
                      <a:alpha val="43137"/>
                    </a:srgbClr>
                  </a:outerShdw>
                </a:effectLst>
              </a:rPr>
              <a:t>This</a:t>
            </a:r>
            <a:r>
              <a:rPr lang="pt-BR" sz="2000" b="1" dirty="0" smtClean="0">
                <a:solidFill>
                  <a:schemeClr val="tx1"/>
                </a:solidFill>
                <a:effectLst>
                  <a:outerShdw blurRad="38100" dist="38100" dir="2700000" algn="tl">
                    <a:srgbClr val="000000">
                      <a:alpha val="43137"/>
                    </a:srgbClr>
                  </a:outerShdw>
                </a:effectLst>
              </a:rPr>
              <a:t> </a:t>
            </a:r>
            <a:r>
              <a:rPr lang="pt-BR" sz="2000" b="1" dirty="0" err="1" smtClean="0">
                <a:solidFill>
                  <a:schemeClr val="tx1"/>
                </a:solidFill>
                <a:effectLst>
                  <a:outerShdw blurRad="38100" dist="38100" dir="2700000" algn="tl">
                    <a:srgbClr val="000000">
                      <a:alpha val="43137"/>
                    </a:srgbClr>
                  </a:outerShdw>
                </a:effectLst>
              </a:rPr>
              <a:t>Blood</a:t>
            </a:r>
            <a:r>
              <a:rPr lang="pt-BR" sz="2000" b="1" dirty="0" smtClean="0">
                <a:solidFill>
                  <a:schemeClr val="tx1"/>
                </a:solidFill>
                <a:effectLst>
                  <a:outerShdw blurRad="38100" dist="38100" dir="2700000" algn="tl">
                    <a:srgbClr val="000000">
                      <a:alpha val="43137"/>
                    </a:srgbClr>
                  </a:outerShdw>
                </a:effectLst>
              </a:rPr>
              <a:t>, pág. 15.</a:t>
            </a:r>
            <a:endParaRPr lang="pt-BR" sz="2000" b="1" dirty="0">
              <a:solidFill>
                <a:schemeClr val="tx1"/>
              </a:solidFill>
              <a:effectLst>
                <a:outerShdw blurRad="38100" dist="38100" dir="2700000" algn="tl">
                  <a:srgbClr val="000000">
                    <a:alpha val="43137"/>
                  </a:srgbClr>
                </a:outerShdw>
              </a:effectLst>
            </a:endParaRPr>
          </a:p>
        </p:txBody>
      </p:sp>
      <p:sp>
        <p:nvSpPr>
          <p:cNvPr id="6" name="CaixaDeTexto 5"/>
          <p:cNvSpPr txBox="1"/>
          <p:nvPr/>
        </p:nvSpPr>
        <p:spPr>
          <a:xfrm>
            <a:off x="428596" y="2643182"/>
            <a:ext cx="8238666" cy="4093428"/>
          </a:xfrm>
          <a:prstGeom prst="rect">
            <a:avLst/>
          </a:prstGeom>
          <a:noFill/>
        </p:spPr>
        <p:txBody>
          <a:bodyPr wrap="square" rtlCol="0">
            <a:spAutoFit/>
          </a:bodyPr>
          <a:lstStyle/>
          <a:p>
            <a:r>
              <a:rPr lang="pt-BR" sz="2000" b="1" dirty="0" smtClean="0">
                <a:solidFill>
                  <a:schemeClr val="bg1"/>
                </a:solidFill>
                <a:effectLst>
                  <a:outerShdw blurRad="38100" dist="38100" dir="2700000" algn="tl">
                    <a:srgbClr val="000000">
                      <a:alpha val="43137"/>
                    </a:srgbClr>
                  </a:outerShdw>
                </a:effectLst>
              </a:rPr>
              <a:t>Essa conjugação de todos os poderes da Terra, com vistas à formação de um</a:t>
            </a:r>
          </a:p>
          <a:p>
            <a:r>
              <a:rPr lang="pt-BR" sz="2000" b="1" dirty="0" smtClean="0">
                <a:solidFill>
                  <a:schemeClr val="bg1"/>
                </a:solidFill>
                <a:effectLst>
                  <a:outerShdw blurRad="38100" dist="38100" dir="2700000" algn="tl">
                    <a:srgbClr val="000000">
                      <a:alpha val="43137"/>
                    </a:srgbClr>
                  </a:outerShdw>
                </a:effectLst>
              </a:rPr>
              <a:t>governo mundial, se processa em 4 campos principais:</a:t>
            </a:r>
          </a:p>
          <a:p>
            <a:r>
              <a:rPr lang="pt-BR" sz="2000" b="1" dirty="0" smtClean="0">
                <a:solidFill>
                  <a:schemeClr val="bg1"/>
                </a:solidFill>
                <a:effectLst>
                  <a:outerShdw blurRad="38100" dist="38100" dir="2700000" algn="tl">
                    <a:srgbClr val="000000">
                      <a:alpha val="43137"/>
                    </a:srgbClr>
                  </a:outerShdw>
                </a:effectLst>
              </a:rPr>
              <a:t>1- Ecológico;</a:t>
            </a:r>
          </a:p>
          <a:p>
            <a:r>
              <a:rPr lang="pt-BR" sz="2000" b="1" dirty="0" smtClean="0">
                <a:solidFill>
                  <a:schemeClr val="bg1"/>
                </a:solidFill>
                <a:effectLst>
                  <a:outerShdw blurRad="38100" dist="38100" dir="2700000" algn="tl">
                    <a:srgbClr val="000000">
                      <a:alpha val="43137"/>
                    </a:srgbClr>
                  </a:outerShdw>
                </a:effectLst>
              </a:rPr>
              <a:t>2- Político;</a:t>
            </a:r>
          </a:p>
          <a:p>
            <a:r>
              <a:rPr lang="pt-BR" sz="2000" b="1" dirty="0" smtClean="0">
                <a:solidFill>
                  <a:schemeClr val="bg1"/>
                </a:solidFill>
                <a:effectLst>
                  <a:outerShdw blurRad="38100" dist="38100" dir="2700000" algn="tl">
                    <a:srgbClr val="000000">
                      <a:alpha val="43137"/>
                    </a:srgbClr>
                  </a:outerShdw>
                </a:effectLst>
              </a:rPr>
              <a:t>3- Econômico;</a:t>
            </a:r>
          </a:p>
          <a:p>
            <a:r>
              <a:rPr lang="pt-BR" sz="2000" b="1" dirty="0" smtClean="0">
                <a:solidFill>
                  <a:schemeClr val="bg1"/>
                </a:solidFill>
                <a:effectLst>
                  <a:outerShdw blurRad="38100" dist="38100" dir="2700000" algn="tl">
                    <a:srgbClr val="000000">
                      <a:alpha val="43137"/>
                    </a:srgbClr>
                  </a:outerShdw>
                </a:effectLst>
              </a:rPr>
              <a:t>4- Religioso.</a:t>
            </a:r>
          </a:p>
          <a:p>
            <a:r>
              <a:rPr lang="pt-BR" sz="2000" b="1" dirty="0" smtClean="0">
                <a:solidFill>
                  <a:schemeClr val="bg1"/>
                </a:solidFill>
                <a:effectLst>
                  <a:outerShdw blurRad="38100" dist="38100" dir="2700000" algn="tl">
                    <a:srgbClr val="000000">
                      <a:alpha val="43137"/>
                    </a:srgbClr>
                  </a:outerShdw>
                </a:effectLst>
              </a:rPr>
              <a:t>                                                                        No campo religioso, o Movimento da</a:t>
            </a:r>
          </a:p>
          <a:p>
            <a:r>
              <a:rPr lang="pt-BR" sz="2000" b="1" dirty="0" smtClean="0">
                <a:solidFill>
                  <a:schemeClr val="bg1"/>
                </a:solidFill>
                <a:effectLst>
                  <a:outerShdw blurRad="38100" dist="38100" dir="2700000" algn="tl">
                    <a:srgbClr val="000000">
                      <a:alpha val="43137"/>
                    </a:srgbClr>
                  </a:outerShdw>
                </a:effectLst>
              </a:rPr>
              <a:t>                                                                        Nova    Era    promove   os   seguintes   </a:t>
            </a:r>
          </a:p>
          <a:p>
            <a:r>
              <a:rPr lang="pt-BR" sz="2000" b="1" dirty="0" smtClean="0">
                <a:solidFill>
                  <a:schemeClr val="bg1"/>
                </a:solidFill>
                <a:effectLst>
                  <a:outerShdw blurRad="38100" dist="38100" dir="2700000" algn="tl">
                    <a:srgbClr val="000000">
                      <a:alpha val="43137"/>
                    </a:srgbClr>
                  </a:outerShdw>
                </a:effectLst>
              </a:rPr>
              <a:t>                                                                        conceitos:   1-  Descaracterização   da </a:t>
            </a:r>
          </a:p>
          <a:p>
            <a:r>
              <a:rPr lang="pt-BR" sz="2000" b="1" dirty="0" smtClean="0">
                <a:solidFill>
                  <a:schemeClr val="bg1"/>
                </a:solidFill>
                <a:effectLst>
                  <a:outerShdw blurRad="38100" dist="38100" dir="2700000" algn="tl">
                    <a:srgbClr val="000000">
                      <a:alpha val="43137"/>
                    </a:srgbClr>
                  </a:outerShdw>
                </a:effectLst>
              </a:rPr>
              <a:t>                                                                        personalidade  de  Deus,  através  do</a:t>
            </a:r>
          </a:p>
          <a:p>
            <a:r>
              <a:rPr lang="pt-BR" sz="2000" b="1" dirty="0" smtClean="0">
                <a:solidFill>
                  <a:schemeClr val="bg1"/>
                </a:solidFill>
                <a:effectLst>
                  <a:outerShdw blurRad="38100" dist="38100" dir="2700000" algn="tl">
                    <a:srgbClr val="000000">
                      <a:alpha val="43137"/>
                    </a:srgbClr>
                  </a:outerShdw>
                </a:effectLst>
              </a:rPr>
              <a:t>                                                                        Panteísmo.     2-  Deificação   do   ser </a:t>
            </a:r>
          </a:p>
          <a:p>
            <a:r>
              <a:rPr lang="pt-BR" sz="2000" b="1" dirty="0" smtClean="0">
                <a:solidFill>
                  <a:schemeClr val="bg1"/>
                </a:solidFill>
                <a:effectLst>
                  <a:outerShdw blurRad="38100" dist="38100" dir="2700000" algn="tl">
                    <a:srgbClr val="000000">
                      <a:alpha val="43137"/>
                    </a:srgbClr>
                  </a:outerShdw>
                </a:effectLst>
              </a:rPr>
              <a:t>                                                                        humano.</a:t>
            </a:r>
          </a:p>
          <a:p>
            <a:r>
              <a:rPr lang="pt-BR" sz="2000" b="1" dirty="0" smtClean="0">
                <a:solidFill>
                  <a:schemeClr val="bg1"/>
                </a:solidFill>
                <a:effectLst>
                  <a:outerShdw blurRad="38100" dist="38100" dir="2700000" algn="tl">
                    <a:srgbClr val="000000">
                      <a:alpha val="43137"/>
                    </a:srgbClr>
                  </a:outerShdw>
                </a:effectLst>
              </a:rPr>
              <a:t>                    </a:t>
            </a:r>
            <a:endParaRPr lang="pt-BR" sz="2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615428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Eduardo\Desktop\seminario_esperanca_para_viver\jpg\biblia\bg_bibl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142844" y="214290"/>
            <a:ext cx="9083209" cy="6001643"/>
          </a:xfrm>
          <a:prstGeom prst="rect">
            <a:avLst/>
          </a:prstGeom>
          <a:noFill/>
        </p:spPr>
        <p:txBody>
          <a:bodyPr wrap="square" rtlCol="0">
            <a:spAutoFit/>
          </a:bodyPr>
          <a:lstStyle/>
          <a:p>
            <a:pPr algn="ctr"/>
            <a:r>
              <a:rPr lang="pt-BR" sz="2400" b="1" dirty="0" smtClean="0">
                <a:solidFill>
                  <a:srgbClr val="FF0000"/>
                </a:solidFill>
                <a:effectLst>
                  <a:outerShdw blurRad="38100" dist="38100" dir="2700000" algn="tl">
                    <a:srgbClr val="000000">
                      <a:alpha val="43137"/>
                    </a:srgbClr>
                  </a:outerShdw>
                </a:effectLst>
              </a:rPr>
              <a:t>AGENDA DA NOVA ERA</a:t>
            </a:r>
          </a:p>
          <a:p>
            <a:r>
              <a:rPr lang="pt-BR" sz="2000" b="1" dirty="0" smtClean="0">
                <a:solidFill>
                  <a:schemeClr val="bg1"/>
                </a:solidFill>
                <a:effectLst>
                  <a:outerShdw blurRad="38100" dist="38100" dir="2700000" algn="tl">
                    <a:srgbClr val="000000">
                      <a:alpha val="43137"/>
                    </a:srgbClr>
                  </a:outerShdw>
                </a:effectLst>
              </a:rPr>
              <a:t>A agenda emergente da Nova Era inclui, como metas principais, </a:t>
            </a:r>
            <a:r>
              <a:rPr lang="pt-BR" sz="2000" b="1" dirty="0" smtClean="0">
                <a:solidFill>
                  <a:srgbClr val="FFFF00"/>
                </a:solidFill>
                <a:effectLst>
                  <a:outerShdw blurRad="38100" dist="38100" dir="2700000" algn="tl">
                    <a:srgbClr val="000000">
                      <a:alpha val="43137"/>
                    </a:srgbClr>
                  </a:outerShdw>
                </a:effectLst>
              </a:rPr>
              <a:t>o estabelecimento</a:t>
            </a:r>
          </a:p>
          <a:p>
            <a:r>
              <a:rPr lang="pt-BR" sz="2000" b="1" dirty="0" smtClean="0">
                <a:solidFill>
                  <a:srgbClr val="FFFF00"/>
                </a:solidFill>
                <a:effectLst>
                  <a:outerShdw blurRad="38100" dist="38100" dir="2700000" algn="tl">
                    <a:srgbClr val="000000">
                      <a:alpha val="43137"/>
                    </a:srgbClr>
                  </a:outerShdw>
                </a:effectLst>
              </a:rPr>
              <a:t>de uma Nova Ordem Mundial – o Governo Mundial – e uma nova religião mundial,</a:t>
            </a:r>
          </a:p>
          <a:p>
            <a:r>
              <a:rPr lang="pt-BR" sz="2000" b="1" dirty="0" smtClean="0">
                <a:solidFill>
                  <a:srgbClr val="FFFF00"/>
                </a:solidFill>
                <a:effectLst>
                  <a:outerShdw blurRad="38100" dist="38100" dir="2700000" algn="tl">
                    <a:srgbClr val="000000">
                      <a:alpha val="43137"/>
                    </a:srgbClr>
                  </a:outerShdw>
                </a:effectLst>
              </a:rPr>
              <a:t>calcada   no   misticismo.</a:t>
            </a:r>
            <a:r>
              <a:rPr lang="pt-BR" sz="2000" b="1" dirty="0" smtClean="0">
                <a:solidFill>
                  <a:schemeClr val="bg1"/>
                </a:solidFill>
                <a:effectLst>
                  <a:outerShdw blurRad="38100" dist="38100" dir="2700000" algn="tl">
                    <a:srgbClr val="000000">
                      <a:alpha val="43137"/>
                    </a:srgbClr>
                  </a:outerShdw>
                </a:effectLst>
              </a:rPr>
              <a:t>   Para  o  cumprimento  desses  alvos,  o movimento está</a:t>
            </a:r>
          </a:p>
          <a:p>
            <a:r>
              <a:rPr lang="pt-BR" sz="2000" b="1" dirty="0" smtClean="0">
                <a:solidFill>
                  <a:schemeClr val="bg1"/>
                </a:solidFill>
                <a:effectLst>
                  <a:outerShdw blurRad="38100" dist="38100" dir="2700000" algn="tl">
                    <a:srgbClr val="000000">
                      <a:alpha val="43137"/>
                    </a:srgbClr>
                  </a:outerShdw>
                </a:effectLst>
              </a:rPr>
              <a:t>trabalhando   inúmeras   pessoas,   organizações  e  governos.  No caminho rumo a </a:t>
            </a:r>
          </a:p>
          <a:p>
            <a:r>
              <a:rPr lang="pt-BR" sz="2000" b="1" dirty="0" smtClean="0">
                <a:solidFill>
                  <a:schemeClr val="bg1"/>
                </a:solidFill>
                <a:effectLst>
                  <a:outerShdw blurRad="38100" dist="38100" dir="2700000" algn="tl">
                    <a:srgbClr val="000000">
                      <a:alpha val="43137"/>
                    </a:srgbClr>
                  </a:outerShdw>
                </a:effectLst>
              </a:rPr>
              <a:t>esses grandes alvos, foram estabelecidas as seguintes etapas intermediárias:</a:t>
            </a:r>
          </a:p>
          <a:p>
            <a:r>
              <a:rPr lang="pt-BR" sz="2000" b="1" dirty="0" smtClean="0">
                <a:solidFill>
                  <a:schemeClr val="bg1"/>
                </a:solidFill>
                <a:effectLst>
                  <a:outerShdw blurRad="38100" dist="38100" dir="2700000" algn="tl">
                    <a:srgbClr val="000000">
                      <a:alpha val="43137"/>
                    </a:srgbClr>
                  </a:outerShdw>
                </a:effectLst>
              </a:rPr>
              <a:t>1- Um sistema universal de cartões de crédito.</a:t>
            </a:r>
          </a:p>
          <a:p>
            <a:r>
              <a:rPr lang="pt-BR" sz="2000" b="1" dirty="0" smtClean="0">
                <a:solidFill>
                  <a:schemeClr val="bg1"/>
                </a:solidFill>
                <a:effectLst>
                  <a:outerShdw blurRad="38100" dist="38100" dir="2700000" algn="tl">
                    <a:srgbClr val="000000">
                      <a:alpha val="43137"/>
                    </a:srgbClr>
                  </a:outerShdw>
                </a:effectLst>
              </a:rPr>
              <a:t>2- Uma central mundial para distribuição de alimentos.</a:t>
            </a:r>
          </a:p>
          <a:p>
            <a:r>
              <a:rPr lang="pt-BR" sz="2000" b="1" dirty="0" smtClean="0">
                <a:solidFill>
                  <a:schemeClr val="bg1"/>
                </a:solidFill>
                <a:effectLst>
                  <a:outerShdw blurRad="38100" dist="38100" dir="2700000" algn="tl">
                    <a:srgbClr val="000000">
                      <a:alpha val="43137"/>
                    </a:srgbClr>
                  </a:outerShdw>
                </a:effectLst>
              </a:rPr>
              <a:t>3- Um sistema de impostos unificados mundialmente.</a:t>
            </a:r>
          </a:p>
          <a:p>
            <a:r>
              <a:rPr lang="pt-BR" sz="2000" b="1" dirty="0" smtClean="0">
                <a:solidFill>
                  <a:schemeClr val="bg1"/>
                </a:solidFill>
                <a:effectLst>
                  <a:outerShdw blurRad="38100" dist="38100" dir="2700000" algn="tl">
                    <a:srgbClr val="000000">
                      <a:alpha val="43137"/>
                    </a:srgbClr>
                  </a:outerShdw>
                </a:effectLst>
              </a:rPr>
              <a:t>4- Um serviço militar obrigatório, também em escala mundial.</a:t>
            </a:r>
          </a:p>
          <a:p>
            <a:r>
              <a:rPr lang="pt-BR" sz="2000" b="1" dirty="0" smtClean="0">
                <a:solidFill>
                  <a:schemeClr val="bg1"/>
                </a:solidFill>
                <a:effectLst>
                  <a:outerShdw blurRad="38100" dist="38100" dir="2700000" algn="tl">
                    <a:srgbClr val="000000">
                      <a:alpha val="43137"/>
                    </a:srgbClr>
                  </a:outerShdw>
                </a:effectLst>
              </a:rPr>
              <a:t>5- Criação de um sistema econômico mundial.</a:t>
            </a:r>
          </a:p>
          <a:p>
            <a:r>
              <a:rPr lang="pt-BR" sz="2000" b="1" dirty="0" smtClean="0">
                <a:solidFill>
                  <a:schemeClr val="bg1"/>
                </a:solidFill>
                <a:effectLst>
                  <a:outerShdw blurRad="38100" dist="38100" dir="2700000" algn="tl">
                    <a:srgbClr val="000000">
                      <a:alpha val="43137"/>
                    </a:srgbClr>
                  </a:outerShdw>
                </a:effectLst>
              </a:rPr>
              <a:t>6- Reconhecimento  da  necessidade de submissão a um controle mundial, com </a:t>
            </a:r>
          </a:p>
          <a:p>
            <a:r>
              <a:rPr lang="pt-BR" sz="2000" b="1" dirty="0" smtClean="0">
                <a:solidFill>
                  <a:schemeClr val="bg1"/>
                </a:solidFill>
                <a:effectLst>
                  <a:outerShdw blurRad="38100" dist="38100" dir="2700000" algn="tl">
                    <a:srgbClr val="000000">
                      <a:alpha val="43137"/>
                    </a:srgbClr>
                  </a:outerShdw>
                </a:effectLst>
              </a:rPr>
              <a:t>relação  a assuntos biológicos, como a densidade populacional e os serviços de </a:t>
            </a:r>
          </a:p>
          <a:p>
            <a:r>
              <a:rPr lang="pt-BR" sz="2000" b="1" dirty="0" smtClean="0">
                <a:solidFill>
                  <a:schemeClr val="bg1"/>
                </a:solidFill>
                <a:effectLst>
                  <a:outerShdw blurRad="38100" dist="38100" dir="2700000" algn="tl">
                    <a:srgbClr val="000000">
                      <a:alpha val="43137"/>
                    </a:srgbClr>
                  </a:outerShdw>
                </a:effectLst>
              </a:rPr>
              <a:t>saúde.</a:t>
            </a:r>
          </a:p>
          <a:p>
            <a:r>
              <a:rPr lang="pt-BR" sz="2000" b="1" dirty="0" smtClean="0">
                <a:solidFill>
                  <a:schemeClr val="bg1"/>
                </a:solidFill>
                <a:effectLst>
                  <a:outerShdw blurRad="38100" dist="38100" dir="2700000" algn="tl">
                    <a:srgbClr val="000000">
                      <a:alpha val="43137"/>
                    </a:srgbClr>
                  </a:outerShdw>
                </a:effectLst>
              </a:rPr>
              <a:t>7- </a:t>
            </a:r>
            <a:r>
              <a:rPr lang="pt-BR" sz="2000" b="1" dirty="0" smtClean="0">
                <a:solidFill>
                  <a:srgbClr val="FFFF00"/>
                </a:solidFill>
                <a:effectLst>
                  <a:outerShdw blurRad="38100" dist="38100" dir="2700000" algn="tl">
                    <a:srgbClr val="000000">
                      <a:alpha val="43137"/>
                    </a:srgbClr>
                  </a:outerShdw>
                </a:effectLst>
              </a:rPr>
              <a:t>Iniciação planetária em massa (“iniciação </a:t>
            </a:r>
            <a:r>
              <a:rPr lang="pt-BR" sz="2000" b="1" dirty="0" err="1" smtClean="0">
                <a:solidFill>
                  <a:srgbClr val="FFFF00"/>
                </a:solidFill>
                <a:effectLst>
                  <a:outerShdw blurRad="38100" dist="38100" dir="2700000" algn="tl">
                    <a:srgbClr val="000000">
                      <a:alpha val="43137"/>
                    </a:srgbClr>
                  </a:outerShdw>
                </a:effectLst>
              </a:rPr>
              <a:t>luciférica</a:t>
            </a:r>
            <a:r>
              <a:rPr lang="pt-BR" sz="2000" b="1" dirty="0" smtClean="0">
                <a:solidFill>
                  <a:srgbClr val="FFFF00"/>
                </a:solidFill>
                <a:effectLst>
                  <a:outerShdw blurRad="38100" dist="38100" dir="2700000" algn="tl">
                    <a:srgbClr val="000000">
                      <a:alpha val="43137"/>
                    </a:srgbClr>
                  </a:outerShdw>
                </a:effectLst>
              </a:rPr>
              <a:t>”, adoração a Lúcifer).</a:t>
            </a:r>
          </a:p>
          <a:p>
            <a:r>
              <a:rPr lang="pt-BR" sz="2000" b="1" dirty="0" smtClean="0">
                <a:solidFill>
                  <a:schemeClr val="bg1"/>
                </a:solidFill>
                <a:effectLst>
                  <a:outerShdw blurRad="38100" dist="38100" dir="2700000" algn="tl">
                    <a:srgbClr val="000000">
                      <a:alpha val="43137"/>
                    </a:srgbClr>
                  </a:outerShdw>
                </a:effectLst>
              </a:rPr>
              <a:t>                                                                              8- </a:t>
            </a:r>
            <a:r>
              <a:rPr lang="pt-BR" sz="2000" b="1" dirty="0" smtClean="0">
                <a:solidFill>
                  <a:srgbClr val="FFFF00"/>
                </a:solidFill>
                <a:effectLst>
                  <a:outerShdw blurRad="38100" dist="38100" dir="2700000" algn="tl">
                    <a:srgbClr val="000000">
                      <a:alpha val="43137"/>
                    </a:srgbClr>
                  </a:outerShdw>
                </a:effectLst>
              </a:rPr>
              <a:t>Extermínio  de  todos  os  que  não</a:t>
            </a:r>
          </a:p>
          <a:p>
            <a:r>
              <a:rPr lang="pt-BR" sz="2000" b="1" dirty="0" smtClean="0">
                <a:solidFill>
                  <a:srgbClr val="FFFF00"/>
                </a:solidFill>
                <a:effectLst>
                  <a:outerShdw blurRad="38100" dist="38100" dir="2700000" algn="tl">
                    <a:srgbClr val="000000">
                      <a:alpha val="43137"/>
                    </a:srgbClr>
                  </a:outerShdw>
                </a:effectLst>
              </a:rPr>
              <a:t>                                                                              concordarem   com   esses  objetivos.</a:t>
            </a:r>
          </a:p>
          <a:p>
            <a:r>
              <a:rPr lang="pt-BR" sz="2000" b="1" dirty="0" smtClean="0">
                <a:solidFill>
                  <a:schemeClr val="bg1"/>
                </a:solidFill>
                <a:effectLst>
                  <a:outerShdw blurRad="38100" dist="38100" dir="2700000" algn="tl">
                    <a:srgbClr val="000000">
                      <a:alpha val="43137"/>
                    </a:srgbClr>
                  </a:outerShdw>
                </a:effectLst>
              </a:rPr>
              <a:t>                                                                              (Fonte: Sônia Gazeta, A Nova Era e os</a:t>
            </a:r>
          </a:p>
          <a:p>
            <a:r>
              <a:rPr lang="pt-BR" sz="2000" b="1" dirty="0" smtClean="0">
                <a:solidFill>
                  <a:schemeClr val="bg1"/>
                </a:solidFill>
                <a:effectLst>
                  <a:outerShdw blurRad="38100" dist="38100" dir="2700000" algn="tl">
                    <a:srgbClr val="000000">
                      <a:alpha val="43137"/>
                    </a:srgbClr>
                  </a:outerShdw>
                </a:effectLst>
              </a:rPr>
              <a:t>                                                                              Últimos  Eventos  da História, pág. 9). </a:t>
            </a:r>
            <a:endParaRPr lang="pt-BR" sz="2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615428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Eduardo\Desktop\seminario_esperanca_para_viver\jpg\biblia\bg_bibl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142844" y="285728"/>
            <a:ext cx="8903856" cy="3539430"/>
          </a:xfrm>
          <a:prstGeom prst="rect">
            <a:avLst/>
          </a:prstGeom>
          <a:noFill/>
        </p:spPr>
        <p:txBody>
          <a:bodyPr wrap="square" rtlCol="0">
            <a:spAutoFit/>
          </a:bodyPr>
          <a:lstStyle/>
          <a:p>
            <a:endParaRPr lang="pt-BR" sz="2400" b="1" dirty="0" smtClean="0">
              <a:solidFill>
                <a:schemeClr val="bg1"/>
              </a:solidFill>
              <a:effectLst>
                <a:outerShdw blurRad="38100" dist="38100" dir="2700000" algn="tl">
                  <a:srgbClr val="000000">
                    <a:alpha val="43137"/>
                  </a:srgbClr>
                </a:outerShdw>
              </a:effectLst>
            </a:endParaRPr>
          </a:p>
          <a:p>
            <a:r>
              <a:rPr lang="pt-BR" sz="3200" b="1" dirty="0" smtClean="0">
                <a:solidFill>
                  <a:srgbClr val="FF0000"/>
                </a:solidFill>
                <a:effectLst>
                  <a:outerShdw blurRad="38100" dist="38100" dir="2700000" algn="tl">
                    <a:srgbClr val="000000">
                      <a:alpha val="43137"/>
                    </a:srgbClr>
                  </a:outerShdw>
                </a:effectLst>
              </a:rPr>
              <a:t>                        NO CÔMPUTO PROFÉTICO</a:t>
            </a:r>
          </a:p>
          <a:p>
            <a:endParaRPr lang="pt-BR" sz="2400" b="1" dirty="0" smtClean="0">
              <a:solidFill>
                <a:schemeClr val="bg1"/>
              </a:solidFill>
              <a:effectLst>
                <a:outerShdw blurRad="38100" dist="38100" dir="2700000" algn="tl">
                  <a:srgbClr val="000000">
                    <a:alpha val="43137"/>
                  </a:srgbClr>
                </a:outerShdw>
              </a:effectLst>
            </a:endParaRPr>
          </a:p>
          <a:p>
            <a:r>
              <a:rPr lang="pt-BR" sz="2400" b="1" dirty="0" smtClean="0">
                <a:solidFill>
                  <a:schemeClr val="bg1"/>
                </a:solidFill>
                <a:effectLst>
                  <a:outerShdw blurRad="38100" dist="38100" dir="2700000" algn="tl">
                    <a:srgbClr val="000000">
                      <a:alpha val="43137"/>
                    </a:srgbClr>
                  </a:outerShdw>
                </a:effectLst>
              </a:rPr>
              <a:t>O escritor Ralph </a:t>
            </a:r>
            <a:r>
              <a:rPr lang="pt-BR" sz="2400" b="1" dirty="0" err="1" smtClean="0">
                <a:solidFill>
                  <a:schemeClr val="bg1"/>
                </a:solidFill>
                <a:effectLst>
                  <a:outerShdw blurRad="38100" dist="38100" dir="2700000" algn="tl">
                    <a:srgbClr val="000000">
                      <a:alpha val="43137"/>
                    </a:srgbClr>
                  </a:outerShdw>
                </a:effectLst>
              </a:rPr>
              <a:t>Rath</a:t>
            </a:r>
            <a:r>
              <a:rPr lang="pt-BR" sz="2400" b="1" dirty="0" smtClean="0">
                <a:solidFill>
                  <a:schemeClr val="bg1"/>
                </a:solidFill>
                <a:effectLst>
                  <a:outerShdw blurRad="38100" dist="38100" dir="2700000" algn="tl">
                    <a:srgbClr val="000000">
                      <a:alpha val="43137"/>
                    </a:srgbClr>
                  </a:outerShdw>
                </a:effectLst>
              </a:rPr>
              <a:t> dá a seguinte definição sobre este movimento:</a:t>
            </a:r>
          </a:p>
          <a:p>
            <a:r>
              <a:rPr lang="pt-BR" sz="2400" b="1" dirty="0" smtClean="0">
                <a:solidFill>
                  <a:schemeClr val="bg1"/>
                </a:solidFill>
                <a:effectLst>
                  <a:outerShdw blurRad="38100" dist="38100" dir="2700000" algn="tl">
                    <a:srgbClr val="000000">
                      <a:alpha val="43137"/>
                    </a:srgbClr>
                  </a:outerShdw>
                </a:effectLst>
              </a:rPr>
              <a:t>“Dá-se   o   nome   de   Nova   Era  à  mistura  nociva  </a:t>
            </a:r>
            <a:r>
              <a:rPr lang="pt-BR" sz="2400" b="1" dirty="0" smtClean="0">
                <a:solidFill>
                  <a:srgbClr val="FFFF00"/>
                </a:solidFill>
                <a:effectLst>
                  <a:outerShdw blurRad="38100" dist="38100" dir="2700000" algn="tl">
                    <a:srgbClr val="000000">
                      <a:alpha val="43137"/>
                    </a:srgbClr>
                  </a:outerShdw>
                </a:effectLst>
              </a:rPr>
              <a:t>de  panteísmo e </a:t>
            </a:r>
          </a:p>
          <a:p>
            <a:r>
              <a:rPr lang="pt-BR" sz="2400" b="1" dirty="0">
                <a:solidFill>
                  <a:srgbClr val="FFFF00"/>
                </a:solidFill>
                <a:effectLst>
                  <a:outerShdw blurRad="38100" dist="38100" dir="2700000" algn="tl">
                    <a:srgbClr val="000000">
                      <a:alpha val="43137"/>
                    </a:srgbClr>
                  </a:outerShdw>
                </a:effectLst>
              </a:rPr>
              <a:t>o</a:t>
            </a:r>
            <a:r>
              <a:rPr lang="pt-BR" sz="2400" b="1" dirty="0" smtClean="0">
                <a:solidFill>
                  <a:srgbClr val="FFFF00"/>
                </a:solidFill>
                <a:effectLst>
                  <a:outerShdw blurRad="38100" dist="38100" dir="2700000" algn="tl">
                    <a:srgbClr val="000000">
                      <a:alpha val="43137"/>
                    </a:srgbClr>
                  </a:outerShdw>
                </a:effectLst>
              </a:rPr>
              <a:t>cultismo</a:t>
            </a:r>
            <a:r>
              <a:rPr lang="pt-BR" sz="2400" b="1" dirty="0" smtClean="0">
                <a:solidFill>
                  <a:schemeClr val="bg1"/>
                </a:solidFill>
                <a:effectLst>
                  <a:outerShdw blurRad="38100" dist="38100" dir="2700000" algn="tl">
                    <a:srgbClr val="000000">
                      <a:alpha val="43137"/>
                    </a:srgbClr>
                  </a:outerShdw>
                </a:effectLst>
              </a:rPr>
              <a:t> que, tal qual praga virulenta, espalha-se por todo lado.  ...</a:t>
            </a:r>
          </a:p>
          <a:p>
            <a:r>
              <a:rPr lang="pt-BR" sz="2400" b="1" dirty="0" smtClean="0">
                <a:solidFill>
                  <a:srgbClr val="FFFF00"/>
                </a:solidFill>
                <a:effectLst>
                  <a:outerShdw blurRad="38100" dist="38100" dir="2700000" algn="tl">
                    <a:srgbClr val="000000">
                      <a:alpha val="43137"/>
                    </a:srgbClr>
                  </a:outerShdw>
                </a:effectLst>
              </a:rPr>
              <a:t>O   movimento   avança,   destruindo   a  fé  em  Deus</a:t>
            </a:r>
            <a:r>
              <a:rPr lang="pt-BR" sz="2400" b="1" dirty="0" smtClean="0">
                <a:solidFill>
                  <a:schemeClr val="bg1"/>
                </a:solidFill>
                <a:effectLst>
                  <a:outerShdw blurRad="38100" dist="38100" dir="2700000" algn="tl">
                    <a:srgbClr val="000000">
                      <a:alpha val="43137"/>
                    </a:srgbClr>
                  </a:outerShdw>
                </a:effectLst>
              </a:rPr>
              <a:t>  e submetendo </a:t>
            </a:r>
          </a:p>
          <a:p>
            <a:r>
              <a:rPr lang="pt-BR" sz="2400" b="1" dirty="0">
                <a:solidFill>
                  <a:schemeClr val="bg1"/>
                </a:solidFill>
                <a:effectLst>
                  <a:outerShdw blurRad="38100" dist="38100" dir="2700000" algn="tl">
                    <a:srgbClr val="000000">
                      <a:alpha val="43137"/>
                    </a:srgbClr>
                  </a:outerShdw>
                </a:effectLst>
              </a:rPr>
              <a:t>p</a:t>
            </a:r>
            <a:r>
              <a:rPr lang="pt-BR" sz="2400" b="1" dirty="0" smtClean="0">
                <a:solidFill>
                  <a:schemeClr val="bg1"/>
                </a:solidFill>
                <a:effectLst>
                  <a:outerShdw blurRad="38100" dist="38100" dir="2700000" algn="tl">
                    <a:srgbClr val="000000">
                      <a:alpha val="43137"/>
                    </a:srgbClr>
                  </a:outerShdw>
                </a:effectLst>
              </a:rPr>
              <a:t>essoas   à   influência  de  espíritos  demoníacos.”  </a:t>
            </a:r>
          </a:p>
          <a:p>
            <a:r>
              <a:rPr lang="pt-BR" sz="2400" b="1" dirty="0" smtClean="0">
                <a:solidFill>
                  <a:schemeClr val="bg1"/>
                </a:solidFill>
                <a:effectLst>
                  <a:outerShdw blurRad="38100" dist="38100" dir="2700000" algn="tl">
                    <a:srgbClr val="000000">
                      <a:alpha val="43137"/>
                    </a:srgbClr>
                  </a:outerShdw>
                </a:effectLst>
              </a:rPr>
              <a:t>Ralph </a:t>
            </a:r>
            <a:r>
              <a:rPr lang="pt-BR" sz="2400" b="1" dirty="0" err="1" smtClean="0">
                <a:solidFill>
                  <a:schemeClr val="bg1"/>
                </a:solidFill>
                <a:effectLst>
                  <a:outerShdw blurRad="38100" dist="38100" dir="2700000" algn="tl">
                    <a:srgbClr val="000000">
                      <a:alpha val="43137"/>
                    </a:srgbClr>
                  </a:outerShdw>
                </a:effectLst>
              </a:rPr>
              <a:t>Rath</a:t>
            </a:r>
            <a:r>
              <a:rPr lang="pt-BR" sz="2400" b="1" dirty="0" smtClean="0">
                <a:solidFill>
                  <a:schemeClr val="bg1"/>
                </a:solidFill>
                <a:effectLst>
                  <a:outerShdw blurRad="38100" dist="38100" dir="2700000" algn="tl">
                    <a:srgbClr val="000000">
                      <a:alpha val="43137"/>
                    </a:srgbClr>
                  </a:outerShdw>
                </a:effectLst>
              </a:rPr>
              <a:t>, Nova Era – Um Perigo Para os Católicos, pág. 11.</a:t>
            </a:r>
            <a:endParaRPr lang="pt-BR" sz="2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615428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Seis Metas dos Illuminati"/>
          <p:cNvPicPr/>
          <p:nvPr/>
        </p:nvPicPr>
        <p:blipFill>
          <a:blip r:embed="rId2" cstate="print"/>
          <a:srcRect/>
          <a:stretch>
            <a:fillRect/>
          </a:stretch>
        </p:blipFill>
        <p:spPr bwMode="auto">
          <a:xfrm>
            <a:off x="0" y="1785926"/>
            <a:ext cx="9144000" cy="5072074"/>
          </a:xfrm>
          <a:prstGeom prst="rect">
            <a:avLst/>
          </a:prstGeom>
          <a:noFill/>
          <a:ln w="9525">
            <a:noFill/>
            <a:miter lim="800000"/>
            <a:headEnd/>
            <a:tailEnd/>
          </a:ln>
        </p:spPr>
      </p:pic>
      <p:pic>
        <p:nvPicPr>
          <p:cNvPr id="6" name="Imagem 5" descr="Iluminatti P H Koch-1.jpg"/>
          <p:cNvPicPr/>
          <p:nvPr/>
        </p:nvPicPr>
        <p:blipFill>
          <a:blip r:embed="rId3" cstate="print"/>
          <a:stretch>
            <a:fillRect/>
          </a:stretch>
        </p:blipFill>
        <p:spPr>
          <a:xfrm>
            <a:off x="7858148" y="0"/>
            <a:ext cx="1285852" cy="1785926"/>
          </a:xfrm>
          <a:prstGeom prst="rect">
            <a:avLst/>
          </a:prstGeom>
        </p:spPr>
      </p:pic>
      <p:sp>
        <p:nvSpPr>
          <p:cNvPr id="7" name="Retângulo 6"/>
          <p:cNvSpPr/>
          <p:nvPr/>
        </p:nvSpPr>
        <p:spPr>
          <a:xfrm>
            <a:off x="0" y="0"/>
            <a:ext cx="7858148" cy="178592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600" b="1" dirty="0" smtClean="0">
                <a:solidFill>
                  <a:srgbClr val="FFFF00"/>
                </a:solidFill>
                <a:effectLst>
                  <a:outerShdw blurRad="38100" dist="38100" dir="2700000" algn="tl">
                    <a:srgbClr val="000000">
                      <a:alpha val="43137"/>
                    </a:srgbClr>
                  </a:outerShdw>
                </a:effectLst>
              </a:rPr>
              <a:t>AS 6 METAS PARA O ESTABELECIMENTO DA NOVA ORDEM MUNDIAL  SÃO:</a:t>
            </a:r>
            <a:endParaRPr lang="pt-BR" sz="3600" b="1"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074" name="Picture 2" descr="E:\estudo - EUA na profecia\nova-ordem-mundialyu.jpg"/>
          <p:cNvPicPr>
            <a:picLocks noChangeAspect="1" noChangeArrowheads="1"/>
          </p:cNvPicPr>
          <p:nvPr/>
        </p:nvPicPr>
        <p:blipFill>
          <a:blip r:embed="rId2"/>
          <a:srcRect/>
          <a:stretch>
            <a:fillRect/>
          </a:stretch>
        </p:blipFill>
        <p:spPr bwMode="auto">
          <a:xfrm>
            <a:off x="0" y="0"/>
            <a:ext cx="2792413" cy="3295650"/>
          </a:xfrm>
          <a:prstGeom prst="rect">
            <a:avLst/>
          </a:prstGeom>
          <a:noFill/>
        </p:spPr>
      </p:pic>
      <p:pic>
        <p:nvPicPr>
          <p:cNvPr id="3075" name="Picture 3" descr="E:\estudo - EUA na profecia\tumblr_mn4p1qc3ry1sox77vo1_500.jpg"/>
          <p:cNvPicPr>
            <a:picLocks noChangeAspect="1" noChangeArrowheads="1"/>
          </p:cNvPicPr>
          <p:nvPr/>
        </p:nvPicPr>
        <p:blipFill>
          <a:blip r:embed="rId3"/>
          <a:srcRect/>
          <a:stretch>
            <a:fillRect/>
          </a:stretch>
        </p:blipFill>
        <p:spPr bwMode="auto">
          <a:xfrm>
            <a:off x="0" y="3286124"/>
            <a:ext cx="4318008" cy="3571876"/>
          </a:xfrm>
          <a:prstGeom prst="rect">
            <a:avLst/>
          </a:prstGeom>
          <a:noFill/>
        </p:spPr>
      </p:pic>
      <p:pic>
        <p:nvPicPr>
          <p:cNvPr id="8" name="Picture 2" descr="DSC05489"/>
          <p:cNvPicPr>
            <a:picLocks noChangeAspect="1" noChangeArrowheads="1"/>
          </p:cNvPicPr>
          <p:nvPr/>
        </p:nvPicPr>
        <p:blipFill>
          <a:blip r:embed="rId4" cstate="print"/>
          <a:srcRect/>
          <a:stretch>
            <a:fillRect/>
          </a:stretch>
        </p:blipFill>
        <p:spPr>
          <a:xfrm>
            <a:off x="6335713" y="0"/>
            <a:ext cx="2808287" cy="3429000"/>
          </a:xfrm>
          <a:prstGeom prst="rect">
            <a:avLst/>
          </a:prstGeom>
          <a:noFill/>
          <a:ln/>
        </p:spPr>
      </p:pic>
      <p:pic>
        <p:nvPicPr>
          <p:cNvPr id="9" name="Picture 9" descr="DSC05491"/>
          <p:cNvPicPr>
            <a:picLocks noChangeAspect="1" noChangeArrowheads="1"/>
          </p:cNvPicPr>
          <p:nvPr/>
        </p:nvPicPr>
        <p:blipFill>
          <a:blip r:embed="rId5"/>
          <a:srcRect/>
          <a:stretch>
            <a:fillRect/>
          </a:stretch>
        </p:blipFill>
        <p:spPr>
          <a:xfrm>
            <a:off x="4286248" y="3286124"/>
            <a:ext cx="4857752" cy="3571876"/>
          </a:xfrm>
          <a:prstGeom prst="rect">
            <a:avLst/>
          </a:prstGeom>
          <a:noFill/>
          <a:ln/>
        </p:spPr>
      </p:pic>
      <p:pic>
        <p:nvPicPr>
          <p:cNvPr id="10" name="Imagem 9" descr="Por Uma Nova Ordem Mundial - O Globo1.jpg"/>
          <p:cNvPicPr/>
          <p:nvPr/>
        </p:nvPicPr>
        <p:blipFill>
          <a:blip r:embed="rId6" cstate="print"/>
          <a:stretch>
            <a:fillRect/>
          </a:stretch>
        </p:blipFill>
        <p:spPr>
          <a:xfrm>
            <a:off x="2786050" y="0"/>
            <a:ext cx="3857652" cy="3286124"/>
          </a:xfrm>
          <a:prstGeom prst="rect">
            <a:avLst/>
          </a:prstGeom>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 name="Picture 2" descr="pag 40"/>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4098" name="Picture 2" descr="E:\estudo - EUA na profecia\illuminati-badge-1.jpg"/>
          <p:cNvPicPr>
            <a:picLocks noChangeAspect="1" noChangeArrowheads="1"/>
          </p:cNvPicPr>
          <p:nvPr/>
        </p:nvPicPr>
        <p:blipFill>
          <a:blip r:embed="rId2"/>
          <a:srcRect/>
          <a:stretch>
            <a:fillRect/>
          </a:stretch>
        </p:blipFill>
        <p:spPr bwMode="auto">
          <a:xfrm>
            <a:off x="0" y="0"/>
            <a:ext cx="2500298" cy="2071678"/>
          </a:xfrm>
          <a:prstGeom prst="rect">
            <a:avLst/>
          </a:prstGeom>
          <a:noFill/>
        </p:spPr>
      </p:pic>
      <p:pic>
        <p:nvPicPr>
          <p:cNvPr id="4099" name="Picture 3" descr="E:\estudo - EUA na profecia\illuminati-badge-2.jpg"/>
          <p:cNvPicPr>
            <a:picLocks noChangeAspect="1" noChangeArrowheads="1"/>
          </p:cNvPicPr>
          <p:nvPr/>
        </p:nvPicPr>
        <p:blipFill>
          <a:blip r:embed="rId3"/>
          <a:srcRect/>
          <a:stretch>
            <a:fillRect/>
          </a:stretch>
        </p:blipFill>
        <p:spPr bwMode="auto">
          <a:xfrm>
            <a:off x="0" y="4500570"/>
            <a:ext cx="2500298" cy="2357430"/>
          </a:xfrm>
          <a:prstGeom prst="rect">
            <a:avLst/>
          </a:prstGeom>
          <a:noFill/>
        </p:spPr>
      </p:pic>
      <p:pic>
        <p:nvPicPr>
          <p:cNvPr id="4100" name="Picture 4" descr="E:\estudo - EUA na profecia\eeee2.gif"/>
          <p:cNvPicPr>
            <a:picLocks noChangeAspect="1" noChangeArrowheads="1"/>
          </p:cNvPicPr>
          <p:nvPr/>
        </p:nvPicPr>
        <p:blipFill>
          <a:blip r:embed="rId4"/>
          <a:srcRect/>
          <a:stretch>
            <a:fillRect/>
          </a:stretch>
        </p:blipFill>
        <p:spPr bwMode="auto">
          <a:xfrm>
            <a:off x="0" y="2071678"/>
            <a:ext cx="2500298" cy="2428892"/>
          </a:xfrm>
          <a:prstGeom prst="rect">
            <a:avLst/>
          </a:prstGeom>
          <a:noFill/>
        </p:spPr>
      </p:pic>
      <p:pic>
        <p:nvPicPr>
          <p:cNvPr id="4101" name="Picture 5" descr="E:\estudo - EUA na profecia\eee3.gif"/>
          <p:cNvPicPr>
            <a:picLocks noChangeAspect="1" noChangeArrowheads="1"/>
          </p:cNvPicPr>
          <p:nvPr/>
        </p:nvPicPr>
        <p:blipFill>
          <a:blip r:embed="rId5"/>
          <a:srcRect/>
          <a:stretch>
            <a:fillRect/>
          </a:stretch>
        </p:blipFill>
        <p:spPr bwMode="auto">
          <a:xfrm>
            <a:off x="2500298" y="2500306"/>
            <a:ext cx="6643702" cy="4357694"/>
          </a:xfrm>
          <a:prstGeom prst="rect">
            <a:avLst/>
          </a:prstGeom>
          <a:noFill/>
        </p:spPr>
      </p:pic>
      <p:sp>
        <p:nvSpPr>
          <p:cNvPr id="7" name="Seta para a direita 6"/>
          <p:cNvSpPr/>
          <p:nvPr/>
        </p:nvSpPr>
        <p:spPr>
          <a:xfrm rot="7899197">
            <a:off x="1702353" y="526620"/>
            <a:ext cx="549780" cy="21431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Seta para a direita 7"/>
          <p:cNvSpPr/>
          <p:nvPr/>
        </p:nvSpPr>
        <p:spPr>
          <a:xfrm rot="7899197">
            <a:off x="1416600" y="5027215"/>
            <a:ext cx="549780" cy="21431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p:cNvSpPr/>
          <p:nvPr/>
        </p:nvSpPr>
        <p:spPr>
          <a:xfrm>
            <a:off x="2500298" y="0"/>
            <a:ext cx="6643702" cy="264318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smtClean="0">
                <a:solidFill>
                  <a:srgbClr val="FF0000"/>
                </a:solidFill>
                <a:effectLst>
                  <a:outerShdw blurRad="38100" dist="38100" dir="2700000" algn="tl">
                    <a:srgbClr val="000000">
                      <a:alpha val="43137"/>
                    </a:srgbClr>
                  </a:outerShdw>
                </a:effectLst>
              </a:rPr>
              <a:t>OS LÍDERES MUNDIAIS SE REÚNEM DIANTE DE UMA PIRÂMIDE ILLUMINATI</a:t>
            </a:r>
          </a:p>
          <a:p>
            <a:pPr algn="ctr"/>
            <a:r>
              <a:rPr lang="pt-BR" sz="1600" dirty="0" smtClean="0">
                <a:solidFill>
                  <a:schemeClr val="tx1"/>
                </a:solidFill>
                <a:effectLst>
                  <a:outerShdw blurRad="38100" dist="38100" dir="2700000" algn="tl">
                    <a:srgbClr val="000000">
                      <a:alpha val="43137"/>
                    </a:srgbClr>
                  </a:outerShdw>
                </a:effectLst>
              </a:rPr>
              <a:t>58 líderes mundiais se reuniram em Haia (maio de 2014), na Cúpula de Segurança Nuclear de 2014, onde eles se reuniram em torno de uma grande pirâmide holográfica em rotação.  Em seus ternos escuros, a elite também usava adequadamente pinos de pirâmide dourada na lapela.  Nada de mais aqui, apenas algumas das pessoas mais poderosas do mundo adorando uma pirâmide... “</a:t>
            </a:r>
            <a:r>
              <a:rPr lang="pt-BR" sz="1600" dirty="0" smtClean="0">
                <a:solidFill>
                  <a:srgbClr val="FF0000"/>
                </a:solidFill>
                <a:effectLst>
                  <a:outerShdw blurRad="38100" dist="38100" dir="2700000" algn="tl">
                    <a:srgbClr val="000000">
                      <a:alpha val="43137"/>
                    </a:srgbClr>
                  </a:outerShdw>
                </a:effectLst>
              </a:rPr>
              <a:t>Têm estes reis um só pensamento e oferecem à besta o poder e a autoridade que possuem</a:t>
            </a:r>
            <a:r>
              <a:rPr lang="pt-BR" sz="1600" dirty="0" smtClean="0">
                <a:solidFill>
                  <a:schemeClr val="tx1"/>
                </a:solidFill>
                <a:effectLst>
                  <a:outerShdw blurRad="38100" dist="38100" dir="2700000" algn="tl">
                    <a:srgbClr val="000000">
                      <a:alpha val="43137"/>
                    </a:srgbClr>
                  </a:outerShdw>
                </a:effectLst>
              </a:rPr>
              <a:t>.”  Apocalipse 17:13.</a:t>
            </a:r>
          </a:p>
          <a:p>
            <a:pPr algn="ctr"/>
            <a:endParaRPr lang="pt-BR" sz="1600" b="1" dirty="0">
              <a:solidFill>
                <a:schemeClr val="tx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122" name="Picture 2" descr="E:\estudo - EUA na profecia\54d1550172139ed9248b4607.jpg"/>
          <p:cNvPicPr>
            <a:picLocks noChangeAspect="1" noChangeArrowheads="1"/>
          </p:cNvPicPr>
          <p:nvPr/>
        </p:nvPicPr>
        <p:blipFill>
          <a:blip r:embed="rId2"/>
          <a:srcRect/>
          <a:stretch>
            <a:fillRect/>
          </a:stretch>
        </p:blipFill>
        <p:spPr bwMode="auto">
          <a:xfrm>
            <a:off x="1142976" y="1071547"/>
            <a:ext cx="6838950" cy="3714776"/>
          </a:xfrm>
          <a:prstGeom prst="rect">
            <a:avLst/>
          </a:prstGeom>
          <a:noFill/>
          <a:ln w="76200">
            <a:solidFill>
              <a:srgbClr val="FF0000"/>
            </a:solidFill>
          </a:ln>
        </p:spPr>
      </p:pic>
      <p:sp>
        <p:nvSpPr>
          <p:cNvPr id="4" name="CaixaDeTexto 3"/>
          <p:cNvSpPr txBox="1"/>
          <p:nvPr/>
        </p:nvSpPr>
        <p:spPr>
          <a:xfrm>
            <a:off x="1" y="0"/>
            <a:ext cx="9144000" cy="1077218"/>
          </a:xfrm>
          <a:prstGeom prst="rect">
            <a:avLst/>
          </a:prstGeom>
          <a:noFill/>
        </p:spPr>
        <p:txBody>
          <a:bodyPr wrap="square" rtlCol="0">
            <a:spAutoFit/>
          </a:bodyPr>
          <a:lstStyle/>
          <a:p>
            <a:pPr algn="ctr"/>
            <a:r>
              <a:rPr lang="pt-BR" sz="3200" b="1" dirty="0" smtClean="0">
                <a:solidFill>
                  <a:srgbClr val="FF0000"/>
                </a:solidFill>
                <a:effectLst>
                  <a:outerShdw blurRad="38100" dist="38100" dir="2700000" algn="tl">
                    <a:srgbClr val="000000">
                      <a:alpha val="43137"/>
                    </a:srgbClr>
                  </a:outerShdw>
                </a:effectLst>
              </a:rPr>
              <a:t>A NECESSIDADE DE UM GOVERNO MUNDIAL É </a:t>
            </a:r>
          </a:p>
          <a:p>
            <a:pPr algn="ctr"/>
            <a:r>
              <a:rPr lang="pt-BR" sz="3200" b="1" dirty="0" smtClean="0">
                <a:solidFill>
                  <a:srgbClr val="FF0000"/>
                </a:solidFill>
                <a:effectLst>
                  <a:outerShdw blurRad="38100" dist="38100" dir="2700000" algn="tl">
                    <a:srgbClr val="000000">
                      <a:alpha val="43137"/>
                    </a:srgbClr>
                  </a:outerShdw>
                </a:effectLst>
              </a:rPr>
              <a:t>ENORME DIZ DIPLOMATA ALEMÃO</a:t>
            </a:r>
            <a:endParaRPr lang="pt-BR" sz="3200" b="1" dirty="0">
              <a:solidFill>
                <a:srgbClr val="FF0000"/>
              </a:solidFill>
              <a:effectLst>
                <a:outerShdw blurRad="38100" dist="38100" dir="2700000" algn="tl">
                  <a:srgbClr val="000000">
                    <a:alpha val="43137"/>
                  </a:srgbClr>
                </a:outerShdw>
              </a:effectLst>
            </a:endParaRPr>
          </a:p>
        </p:txBody>
      </p:sp>
      <p:sp>
        <p:nvSpPr>
          <p:cNvPr id="5" name="Retângulo 4"/>
          <p:cNvSpPr/>
          <p:nvPr/>
        </p:nvSpPr>
        <p:spPr>
          <a:xfrm>
            <a:off x="214282" y="5000636"/>
            <a:ext cx="8643998" cy="1714512"/>
          </a:xfrm>
          <a:prstGeom prst="rect">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000" b="1" dirty="0" smtClean="0">
              <a:solidFill>
                <a:schemeClr val="tx1"/>
              </a:solidFill>
              <a:effectLst>
                <a:outerShdw blurRad="38100" dist="38100" dir="2700000" algn="tl">
                  <a:srgbClr val="000000">
                    <a:alpha val="43137"/>
                  </a:srgbClr>
                </a:outerShdw>
              </a:effectLst>
            </a:endParaRPr>
          </a:p>
          <a:p>
            <a:pPr algn="ctr"/>
            <a:r>
              <a:rPr lang="pt-BR" sz="2000" b="1" dirty="0" smtClean="0">
                <a:solidFill>
                  <a:schemeClr val="tx1"/>
                </a:solidFill>
                <a:effectLst>
                  <a:outerShdw blurRad="38100" dist="38100" dir="2700000" algn="tl">
                    <a:srgbClr val="000000">
                      <a:alpha val="43137"/>
                    </a:srgbClr>
                  </a:outerShdw>
                </a:effectLst>
              </a:rPr>
              <a:t>Clamor por um Governo Global se intensifica... A Nova Ordem Mundial é logo ali... </a:t>
            </a:r>
            <a:r>
              <a:rPr lang="pt-BR" sz="2000" b="1" dirty="0" smtClean="0">
                <a:solidFill>
                  <a:srgbClr val="FF0000"/>
                </a:solidFill>
                <a:effectLst>
                  <a:outerShdw blurRad="38100" dist="38100" dir="2700000" algn="tl">
                    <a:srgbClr val="000000">
                      <a:alpha val="43137"/>
                    </a:srgbClr>
                  </a:outerShdw>
                </a:effectLst>
              </a:rPr>
              <a:t>“A ordem internacional está desmoronando, </a:t>
            </a:r>
            <a:r>
              <a:rPr lang="pt-BR" sz="2000" b="1" u="sng" dirty="0" smtClean="0">
                <a:solidFill>
                  <a:srgbClr val="FF0000"/>
                </a:solidFill>
                <a:effectLst>
                  <a:outerShdw blurRad="38100" dist="38100" dir="2700000" algn="tl">
                    <a:srgbClr val="000000">
                      <a:alpha val="43137"/>
                    </a:srgbClr>
                  </a:outerShdw>
                </a:effectLst>
              </a:rPr>
              <a:t>a necessidade de um governo mundial é enorme</a:t>
            </a:r>
            <a:r>
              <a:rPr lang="pt-BR" sz="2000" b="1" dirty="0" smtClean="0">
                <a:solidFill>
                  <a:srgbClr val="FF0000"/>
                </a:solidFill>
                <a:effectLst>
                  <a:outerShdw blurRad="38100" dist="38100" dir="2700000" algn="tl">
                    <a:srgbClr val="000000">
                      <a:alpha val="43137"/>
                    </a:srgbClr>
                  </a:outerShdw>
                </a:effectLst>
              </a:rPr>
              <a:t>”, </a:t>
            </a:r>
            <a:r>
              <a:rPr lang="pt-BR" sz="2000" b="1" dirty="0" smtClean="0">
                <a:solidFill>
                  <a:schemeClr val="tx1"/>
                </a:solidFill>
                <a:effectLst>
                  <a:outerShdw blurRad="38100" dist="38100" dir="2700000" algn="tl">
                    <a:srgbClr val="000000">
                      <a:alpha val="43137"/>
                    </a:srgbClr>
                  </a:outerShdw>
                </a:effectLst>
              </a:rPr>
              <a:t>declarou o presidente da Conferência de Segurança de </a:t>
            </a:r>
            <a:r>
              <a:rPr lang="pt-BR" sz="2000" b="1" dirty="0" err="1" smtClean="0">
                <a:solidFill>
                  <a:schemeClr val="tx1"/>
                </a:solidFill>
                <a:effectLst>
                  <a:outerShdw blurRad="38100" dist="38100" dir="2700000" algn="tl">
                    <a:srgbClr val="000000">
                      <a:alpha val="43137"/>
                    </a:srgbClr>
                  </a:outerShdw>
                </a:effectLst>
              </a:rPr>
              <a:t>Munich</a:t>
            </a:r>
            <a:r>
              <a:rPr lang="pt-BR" sz="2000" b="1" dirty="0" smtClean="0">
                <a:solidFill>
                  <a:schemeClr val="tx1"/>
                </a:solidFill>
                <a:effectLst>
                  <a:outerShdw blurRad="38100" dist="38100" dir="2700000" algn="tl">
                    <a:srgbClr val="000000">
                      <a:alpha val="43137"/>
                    </a:srgbClr>
                  </a:outerShdw>
                </a:effectLst>
              </a:rPr>
              <a:t>, Wolfgang </a:t>
            </a:r>
            <a:r>
              <a:rPr lang="pt-BR" sz="2000" b="1" dirty="0" err="1" smtClean="0">
                <a:solidFill>
                  <a:schemeClr val="tx1"/>
                </a:solidFill>
                <a:effectLst>
                  <a:outerShdw blurRad="38100" dist="38100" dir="2700000" algn="tl">
                    <a:srgbClr val="000000">
                      <a:alpha val="43137"/>
                    </a:srgbClr>
                  </a:outerShdw>
                </a:effectLst>
              </a:rPr>
              <a:t>Ischinger</a:t>
            </a:r>
            <a:r>
              <a:rPr lang="pt-BR" sz="2000" b="1" dirty="0" smtClean="0">
                <a:solidFill>
                  <a:schemeClr val="tx1"/>
                </a:solidFill>
                <a:effectLst>
                  <a:outerShdw blurRad="38100" dist="38100" dir="2700000" algn="tl">
                    <a:srgbClr val="000000">
                      <a:alpha val="43137"/>
                    </a:srgbClr>
                  </a:outerShdw>
                </a:effectLst>
              </a:rPr>
              <a:t> ao jornal “Der </a:t>
            </a:r>
            <a:r>
              <a:rPr lang="pt-BR" sz="2000" b="1" dirty="0" err="1" smtClean="0">
                <a:solidFill>
                  <a:schemeClr val="tx1"/>
                </a:solidFill>
                <a:effectLst>
                  <a:outerShdw blurRad="38100" dist="38100" dir="2700000" algn="tl">
                    <a:srgbClr val="000000">
                      <a:alpha val="43137"/>
                    </a:srgbClr>
                  </a:outerShdw>
                </a:effectLst>
              </a:rPr>
              <a:t>Tagesspiegel</a:t>
            </a:r>
            <a:r>
              <a:rPr lang="pt-BR" sz="2000" b="1" dirty="0" smtClean="0">
                <a:solidFill>
                  <a:schemeClr val="tx1"/>
                </a:solidFill>
                <a:effectLst>
                  <a:outerShdw blurRad="38100" dist="38100" dir="2700000" algn="tl">
                    <a:srgbClr val="000000">
                      <a:alpha val="43137"/>
                    </a:srgbClr>
                  </a:outerShdw>
                </a:effectLst>
              </a:rPr>
              <a:t>”.</a:t>
            </a:r>
          </a:p>
          <a:p>
            <a:pPr algn="ctr"/>
            <a:r>
              <a:rPr lang="pt-BR" sz="2000" b="1" dirty="0" smtClean="0">
                <a:solidFill>
                  <a:schemeClr val="tx1"/>
                </a:solidFill>
                <a:effectLst>
                  <a:outerShdw blurRad="38100" dist="38100" dir="2700000" algn="tl">
                    <a:srgbClr val="000000">
                      <a:alpha val="43137"/>
                    </a:srgbClr>
                  </a:outerShdw>
                </a:effectLst>
              </a:rPr>
              <a:t>Fonte: </a:t>
            </a:r>
            <a:r>
              <a:rPr lang="pt-BR" sz="2000" b="1" dirty="0" smtClean="0">
                <a:solidFill>
                  <a:schemeClr val="tx1"/>
                </a:solidFill>
                <a:effectLst>
                  <a:outerShdw blurRad="38100" dist="38100" dir="2700000" algn="tl">
                    <a:srgbClr val="000000">
                      <a:alpha val="43137"/>
                    </a:srgbClr>
                  </a:outerShdw>
                </a:effectLst>
                <a:hlinkClick r:id="rId3"/>
              </a:rPr>
              <a:t>https://osbastidoresdoplaneta.wordpress.com</a:t>
            </a:r>
            <a:r>
              <a:rPr lang="pt-BR" sz="2000" b="1" dirty="0" smtClean="0">
                <a:solidFill>
                  <a:schemeClr val="tx1"/>
                </a:solidFill>
                <a:effectLst>
                  <a:outerShdw blurRad="38100" dist="38100" dir="2700000" algn="tl">
                    <a:srgbClr val="000000">
                      <a:alpha val="43137"/>
                    </a:srgbClr>
                  </a:outerShdw>
                </a:effectLst>
              </a:rPr>
              <a:t> (Fevereiro de 2015).</a:t>
            </a:r>
          </a:p>
          <a:p>
            <a:pPr algn="ctr"/>
            <a:endParaRPr lang="pt-BR" sz="2000" b="1" dirty="0">
              <a:solidFill>
                <a:schemeClr val="tx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Eduardo\Desktop\seminario_esperanca_para_viver\jpg\biblia\bg_bibl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214282" y="285728"/>
            <a:ext cx="8766327" cy="3908762"/>
          </a:xfrm>
          <a:prstGeom prst="rect">
            <a:avLst/>
          </a:prstGeom>
          <a:noFill/>
        </p:spPr>
        <p:txBody>
          <a:bodyPr wrap="square" rtlCol="0">
            <a:spAutoFit/>
          </a:bodyPr>
          <a:lstStyle/>
          <a:p>
            <a:r>
              <a:rPr lang="pt-BR" sz="2800" b="1" dirty="0" smtClean="0">
                <a:solidFill>
                  <a:srgbClr val="FF0000"/>
                </a:solidFill>
                <a:effectLst>
                  <a:outerShdw blurRad="38100" dist="38100" dir="2700000" algn="tl">
                    <a:srgbClr val="000000">
                      <a:alpha val="43137"/>
                    </a:srgbClr>
                  </a:outerShdw>
                </a:effectLst>
              </a:rPr>
              <a:t>PARA ONDE IREMOS?</a:t>
            </a:r>
          </a:p>
          <a:p>
            <a:endParaRPr lang="pt-BR" sz="2000" b="1" dirty="0" smtClean="0">
              <a:solidFill>
                <a:schemeClr val="bg1"/>
              </a:solidFill>
              <a:effectLst>
                <a:outerShdw blurRad="38100" dist="38100" dir="2700000" algn="tl">
                  <a:srgbClr val="000000">
                    <a:alpha val="43137"/>
                  </a:srgbClr>
                </a:outerShdw>
              </a:effectLst>
            </a:endParaRPr>
          </a:p>
          <a:p>
            <a:r>
              <a:rPr lang="pt-BR" sz="2000" b="1" dirty="0" smtClean="0">
                <a:solidFill>
                  <a:schemeClr val="bg1"/>
                </a:solidFill>
                <a:effectLst>
                  <a:outerShdw blurRad="38100" dist="38100" dir="2700000" algn="tl">
                    <a:srgbClr val="000000">
                      <a:alpha val="43137"/>
                    </a:srgbClr>
                  </a:outerShdw>
                </a:effectLst>
              </a:rPr>
              <a:t>Como vimos, Satanás está trabalhando, mais do que nunca, na obra de sedução</a:t>
            </a:r>
          </a:p>
          <a:p>
            <a:r>
              <a:rPr lang="pt-BR" sz="2000" b="1" dirty="0" smtClean="0">
                <a:solidFill>
                  <a:schemeClr val="bg1"/>
                </a:solidFill>
                <a:effectLst>
                  <a:outerShdw blurRad="38100" dist="38100" dir="2700000" algn="tl">
                    <a:srgbClr val="000000">
                      <a:alpha val="43137"/>
                    </a:srgbClr>
                  </a:outerShdw>
                </a:effectLst>
              </a:rPr>
              <a:t>e engano.  Através do movimento demoníaco Nova Era ele está mergulhando o</a:t>
            </a:r>
          </a:p>
          <a:p>
            <a:r>
              <a:rPr lang="pt-BR" sz="2000" b="1" dirty="0" smtClean="0">
                <a:solidFill>
                  <a:schemeClr val="bg1"/>
                </a:solidFill>
                <a:effectLst>
                  <a:outerShdw blurRad="38100" dist="38100" dir="2700000" algn="tl">
                    <a:srgbClr val="000000">
                      <a:alpha val="43137"/>
                    </a:srgbClr>
                  </a:outerShdw>
                </a:effectLst>
              </a:rPr>
              <a:t>mundo  no  espiritismo.   E  a  grande  conspiração, que reúne todos os poderes </a:t>
            </a:r>
          </a:p>
          <a:p>
            <a:r>
              <a:rPr lang="pt-BR" sz="2000" b="1" dirty="0" smtClean="0">
                <a:solidFill>
                  <a:schemeClr val="bg1"/>
                </a:solidFill>
                <a:effectLst>
                  <a:outerShdw blurRad="38100" dist="38100" dir="2700000" algn="tl">
                    <a:srgbClr val="000000">
                      <a:alpha val="43137"/>
                    </a:srgbClr>
                  </a:outerShdw>
                </a:effectLst>
              </a:rPr>
              <a:t>divorciados da verdade “para a peleja do grande dia do Deus Todo-Poderoso”.</a:t>
            </a:r>
          </a:p>
          <a:p>
            <a:r>
              <a:rPr lang="pt-BR" sz="2000" b="1" dirty="0" err="1" smtClean="0">
                <a:solidFill>
                  <a:schemeClr val="bg1"/>
                </a:solidFill>
                <a:effectLst>
                  <a:outerShdw blurRad="38100" dist="38100" dir="2700000" algn="tl">
                    <a:srgbClr val="000000">
                      <a:alpha val="43137"/>
                    </a:srgbClr>
                  </a:outerShdw>
                </a:effectLst>
              </a:rPr>
              <a:t>Apoc</a:t>
            </a:r>
            <a:r>
              <a:rPr lang="pt-BR" sz="2000" b="1" dirty="0" smtClean="0">
                <a:solidFill>
                  <a:schemeClr val="bg1"/>
                </a:solidFill>
                <a:effectLst>
                  <a:outerShdw blurRad="38100" dist="38100" dir="2700000" algn="tl">
                    <a:srgbClr val="000000">
                      <a:alpha val="43137"/>
                    </a:srgbClr>
                  </a:outerShdw>
                </a:effectLst>
              </a:rPr>
              <a:t>.  16:14.   É o Armagedom, a batalha final que precede o retorno de nosso</a:t>
            </a:r>
          </a:p>
          <a:p>
            <a:r>
              <a:rPr lang="pt-BR" sz="2000" b="1" dirty="0" smtClean="0">
                <a:solidFill>
                  <a:schemeClr val="bg1"/>
                </a:solidFill>
                <a:effectLst>
                  <a:outerShdw blurRad="38100" dist="38100" dir="2700000" algn="tl">
                    <a:srgbClr val="000000">
                      <a:alpha val="43137"/>
                    </a:srgbClr>
                  </a:outerShdw>
                </a:effectLst>
              </a:rPr>
              <a:t>Senhor   Jesus   Cristo   à   Terra .   Todos  os  sinais  e indicativos do fim estão aí,</a:t>
            </a:r>
          </a:p>
          <a:p>
            <a:r>
              <a:rPr lang="pt-BR" sz="2000" b="1" dirty="0" smtClean="0">
                <a:solidFill>
                  <a:schemeClr val="bg1"/>
                </a:solidFill>
                <a:effectLst>
                  <a:outerShdw blurRad="38100" dist="38100" dir="2700000" algn="tl">
                    <a:srgbClr val="000000">
                      <a:alpha val="43137"/>
                    </a:srgbClr>
                  </a:outerShdw>
                </a:effectLst>
              </a:rPr>
              <a:t>cumprindo-se diante dos nossos olhos.  Não pode haver dúvida de que a breve</a:t>
            </a:r>
          </a:p>
          <a:p>
            <a:r>
              <a:rPr lang="pt-BR" sz="2000" b="1" dirty="0" smtClean="0">
                <a:solidFill>
                  <a:schemeClr val="bg1"/>
                </a:solidFill>
                <a:effectLst>
                  <a:outerShdw blurRad="38100" dist="38100" dir="2700000" algn="tl">
                    <a:srgbClr val="000000">
                      <a:alpha val="43137"/>
                    </a:srgbClr>
                  </a:outerShdw>
                </a:effectLst>
              </a:rPr>
              <a:t>volta  de  nosso Senhor Jesus Cristo, está as portas!  Não temos dúvidas, temos </a:t>
            </a:r>
          </a:p>
          <a:p>
            <a:r>
              <a:rPr lang="pt-BR" sz="2000" b="1" dirty="0" smtClean="0">
                <a:solidFill>
                  <a:schemeClr val="bg1"/>
                </a:solidFill>
                <a:effectLst>
                  <a:outerShdw blurRad="38100" dist="38100" dir="2700000" algn="tl">
                    <a:srgbClr val="000000">
                      <a:alpha val="43137"/>
                    </a:srgbClr>
                  </a:outerShdw>
                </a:effectLst>
              </a:rPr>
              <a:t>que   fazer   parte   da   Igreja  Remanescente,  pois Jesus Cristo já conquistou a </a:t>
            </a:r>
          </a:p>
          <a:p>
            <a:r>
              <a:rPr lang="pt-BR" sz="2000" b="1" dirty="0" smtClean="0">
                <a:solidFill>
                  <a:schemeClr val="bg1"/>
                </a:solidFill>
                <a:effectLst>
                  <a:outerShdw blurRad="38100" dist="38100" dir="2700000" algn="tl">
                    <a:srgbClr val="000000">
                      <a:alpha val="43137"/>
                    </a:srgbClr>
                  </a:outerShdw>
                </a:effectLst>
              </a:rPr>
              <a:t>vitória.</a:t>
            </a:r>
            <a:endParaRPr lang="pt-BR" sz="2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615428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Eduardo\Desktop\seminario_esperanca_para_viver\jpg\biblia\bg_bibl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214282" y="0"/>
            <a:ext cx="8558625" cy="5036499"/>
          </a:xfrm>
          <a:prstGeom prst="rect">
            <a:avLst/>
          </a:prstGeom>
          <a:noFill/>
        </p:spPr>
        <p:txBody>
          <a:bodyPr wrap="square" rtlCol="0">
            <a:spAutoFit/>
          </a:bodyPr>
          <a:lstStyle/>
          <a:p>
            <a:r>
              <a:rPr lang="pt-BR" sz="2400" b="1" dirty="0" smtClean="0">
                <a:solidFill>
                  <a:schemeClr val="bg1"/>
                </a:solidFill>
                <a:effectLst>
                  <a:outerShdw blurRad="38100" dist="38100" dir="2700000" algn="tl">
                    <a:srgbClr val="000000">
                      <a:alpha val="43137"/>
                    </a:srgbClr>
                  </a:outerShdw>
                </a:effectLst>
              </a:rPr>
              <a:t>Há,  porém,  duas  coisas que devemos fazer para que essa vitória</a:t>
            </a:r>
          </a:p>
          <a:p>
            <a:r>
              <a:rPr lang="pt-BR" sz="2400" b="1" dirty="0" smtClean="0">
                <a:solidFill>
                  <a:schemeClr val="bg1"/>
                </a:solidFill>
                <a:effectLst>
                  <a:outerShdw blurRad="38100" dist="38100" dir="2700000" algn="tl">
                    <a:srgbClr val="000000">
                      <a:alpha val="43137"/>
                    </a:srgbClr>
                  </a:outerShdw>
                </a:effectLst>
              </a:rPr>
              <a:t>não escape das nossas mãos, em nível individual:</a:t>
            </a:r>
          </a:p>
          <a:p>
            <a:endParaRPr lang="pt-BR" sz="2400" b="1" dirty="0" smtClean="0">
              <a:solidFill>
                <a:schemeClr val="bg1"/>
              </a:solidFill>
              <a:effectLst>
                <a:outerShdw blurRad="38100" dist="38100" dir="2700000" algn="tl">
                  <a:srgbClr val="000000">
                    <a:alpha val="43137"/>
                  </a:srgbClr>
                </a:outerShdw>
              </a:effectLst>
            </a:endParaRPr>
          </a:p>
          <a:p>
            <a:r>
              <a:rPr lang="pt-BR" sz="2400" b="1" dirty="0" smtClean="0">
                <a:solidFill>
                  <a:schemeClr val="bg1"/>
                </a:solidFill>
                <a:effectLst>
                  <a:outerShdw blurRad="38100" dist="38100" dir="2700000" algn="tl">
                    <a:srgbClr val="000000">
                      <a:alpha val="43137"/>
                    </a:srgbClr>
                  </a:outerShdw>
                </a:effectLst>
              </a:rPr>
              <a:t>1- A  Bíblia afirma de forma imperativa: “Não deis lugar ao diabo.”</a:t>
            </a:r>
          </a:p>
          <a:p>
            <a:r>
              <a:rPr lang="pt-BR" sz="2400" b="1" dirty="0" smtClean="0">
                <a:solidFill>
                  <a:schemeClr val="bg1"/>
                </a:solidFill>
                <a:effectLst>
                  <a:outerShdw blurRad="38100" dist="38100" dir="2700000" algn="tl">
                    <a:srgbClr val="000000">
                      <a:alpha val="43137"/>
                    </a:srgbClr>
                  </a:outerShdw>
                </a:effectLst>
              </a:rPr>
              <a:t>Efésios 4:27.  Isso significa: Não namore o pecado!  Não dê brecha</a:t>
            </a:r>
          </a:p>
          <a:p>
            <a:r>
              <a:rPr lang="pt-BR" sz="2400" b="1" dirty="0" smtClean="0">
                <a:solidFill>
                  <a:schemeClr val="bg1"/>
                </a:solidFill>
                <a:effectLst>
                  <a:outerShdw blurRad="38100" dist="38100" dir="2700000" algn="tl">
                    <a:srgbClr val="000000">
                      <a:alpha val="43137"/>
                    </a:srgbClr>
                  </a:outerShdw>
                </a:effectLst>
              </a:rPr>
              <a:t>para o inimigo!  Não deixe a porta aberta para as tentações!</a:t>
            </a:r>
          </a:p>
          <a:p>
            <a:endParaRPr lang="pt-BR" sz="2400" b="1" dirty="0" smtClean="0">
              <a:solidFill>
                <a:schemeClr val="bg1"/>
              </a:solidFill>
              <a:effectLst>
                <a:outerShdw blurRad="38100" dist="38100" dir="2700000" algn="tl">
                  <a:srgbClr val="000000">
                    <a:alpha val="43137"/>
                  </a:srgbClr>
                </a:outerShdw>
              </a:effectLst>
            </a:endParaRPr>
          </a:p>
          <a:p>
            <a:r>
              <a:rPr lang="pt-BR" sz="2400" b="1" dirty="0" smtClean="0">
                <a:solidFill>
                  <a:schemeClr val="bg1"/>
                </a:solidFill>
                <a:effectLst>
                  <a:outerShdw blurRad="38100" dist="38100" dir="2700000" algn="tl">
                    <a:srgbClr val="000000">
                      <a:alpha val="43137"/>
                    </a:srgbClr>
                  </a:outerShdw>
                </a:effectLst>
              </a:rPr>
              <a:t>2- Temos a ordem para uma ação positiva: “Revesti-vos de toda a</a:t>
            </a:r>
          </a:p>
          <a:p>
            <a:r>
              <a:rPr lang="pt-BR" sz="2400" b="1" dirty="0" smtClean="0">
                <a:solidFill>
                  <a:schemeClr val="bg1"/>
                </a:solidFill>
                <a:effectLst>
                  <a:outerShdw blurRad="38100" dist="38100" dir="2700000" algn="tl">
                    <a:srgbClr val="000000">
                      <a:alpha val="43137"/>
                    </a:srgbClr>
                  </a:outerShdw>
                </a:effectLst>
              </a:rPr>
              <a:t>armadura  de  Deus,  para  poderdes ficar firmes contra as ciladas </a:t>
            </a:r>
          </a:p>
          <a:p>
            <a:r>
              <a:rPr lang="pt-BR" sz="2400" b="1" dirty="0" smtClean="0">
                <a:solidFill>
                  <a:schemeClr val="bg1"/>
                </a:solidFill>
                <a:effectLst>
                  <a:outerShdw blurRad="38100" dist="38100" dir="2700000" algn="tl">
                    <a:srgbClr val="000000">
                      <a:alpha val="43137"/>
                    </a:srgbClr>
                  </a:outerShdw>
                </a:effectLst>
              </a:rPr>
              <a:t>do  diabo; porque a nossa luta não é contra o sangue e a carne, e,</a:t>
            </a:r>
          </a:p>
          <a:p>
            <a:r>
              <a:rPr lang="pt-BR" sz="2400" b="1" dirty="0" smtClean="0">
                <a:solidFill>
                  <a:schemeClr val="bg1"/>
                </a:solidFill>
                <a:effectLst>
                  <a:outerShdw blurRad="38100" dist="38100" dir="2700000" algn="tl">
                    <a:srgbClr val="000000">
                      <a:alpha val="43137"/>
                    </a:srgbClr>
                  </a:outerShdw>
                </a:effectLst>
              </a:rPr>
              <a:t>sim,  contra  os principados e potestades, contra os dominadores</a:t>
            </a:r>
          </a:p>
          <a:p>
            <a:r>
              <a:rPr lang="pt-BR" sz="2400" b="1" dirty="0" smtClean="0">
                <a:solidFill>
                  <a:schemeClr val="bg1"/>
                </a:solidFill>
                <a:effectLst>
                  <a:outerShdw blurRad="38100" dist="38100" dir="2700000" algn="tl">
                    <a:srgbClr val="000000">
                      <a:alpha val="43137"/>
                    </a:srgbClr>
                  </a:outerShdw>
                </a:effectLst>
              </a:rPr>
              <a:t>deste  mundo  tenebroso, contra as forças espirituais do mal, nas </a:t>
            </a:r>
          </a:p>
          <a:p>
            <a:r>
              <a:rPr lang="pt-BR" sz="2400" b="1" dirty="0" smtClean="0">
                <a:solidFill>
                  <a:schemeClr val="bg1"/>
                </a:solidFill>
                <a:effectLst>
                  <a:outerShdw blurRad="38100" dist="38100" dir="2700000" algn="tl">
                    <a:srgbClr val="000000">
                      <a:alpha val="43137"/>
                    </a:srgbClr>
                  </a:outerShdw>
                </a:effectLst>
              </a:rPr>
              <a:t>regiões celestes.”  Efésios 6:10-12. </a:t>
            </a:r>
            <a:endParaRPr lang="pt-BR" sz="2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615428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Eduardo\Desktop\seminario_esperanca_para_viver\jpg\biblia\biblia_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59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642974" y="857232"/>
            <a:ext cx="10420163" cy="2123658"/>
          </a:xfrm>
          <a:prstGeom prst="rect">
            <a:avLst/>
          </a:prstGeom>
          <a:noFill/>
        </p:spPr>
        <p:txBody>
          <a:bodyPr wrap="square" rtlCol="0">
            <a:spAutoFit/>
          </a:bodyPr>
          <a:lstStyle/>
          <a:p>
            <a:pPr algn="ctr"/>
            <a:r>
              <a:rPr lang="pt-BR" sz="4400" b="1" dirty="0" smtClean="0">
                <a:solidFill>
                  <a:schemeClr val="bg1"/>
                </a:solidFill>
                <a:effectLst>
                  <a:outerShdw blurRad="38100" dist="38100" dir="2700000" algn="tl">
                    <a:srgbClr val="000000">
                      <a:alpha val="43137"/>
                    </a:srgbClr>
                  </a:outerShdw>
                </a:effectLst>
              </a:rPr>
              <a:t>“Temei a Deus, e daí-lhe glória; porque</a:t>
            </a:r>
          </a:p>
          <a:p>
            <a:pPr algn="ctr"/>
            <a:r>
              <a:rPr lang="pt-BR" sz="4400" b="1" dirty="0" smtClean="0">
                <a:solidFill>
                  <a:schemeClr val="bg1"/>
                </a:solidFill>
                <a:effectLst>
                  <a:outerShdw blurRad="38100" dist="38100" dir="2700000" algn="tl">
                    <a:srgbClr val="000000">
                      <a:alpha val="43137"/>
                    </a:srgbClr>
                  </a:outerShdw>
                </a:effectLst>
              </a:rPr>
              <a:t>é vinda a hora do seu juízo.”</a:t>
            </a:r>
          </a:p>
          <a:p>
            <a:pPr algn="ctr"/>
            <a:r>
              <a:rPr lang="pt-BR" sz="4400" b="1" dirty="0" smtClean="0">
                <a:solidFill>
                  <a:schemeClr val="bg1"/>
                </a:solidFill>
                <a:effectLst>
                  <a:outerShdw blurRad="38100" dist="38100" dir="2700000" algn="tl">
                    <a:srgbClr val="000000">
                      <a:alpha val="43137"/>
                    </a:srgbClr>
                  </a:outerShdw>
                </a:effectLst>
              </a:rPr>
              <a:t>Apocalipse 14:07.</a:t>
            </a:r>
            <a:endParaRPr lang="pt-BR" sz="4400" b="1" dirty="0">
              <a:solidFill>
                <a:schemeClr val="bg1"/>
              </a:solidFill>
              <a:effectLst>
                <a:outerShdw blurRad="38100" dist="38100" dir="2700000" algn="tl">
                  <a:srgbClr val="000000">
                    <a:alpha val="43137"/>
                  </a:srgbClr>
                </a:outerShdw>
              </a:effectLst>
            </a:endParaRPr>
          </a:p>
        </p:txBody>
      </p:sp>
      <p:pic>
        <p:nvPicPr>
          <p:cNvPr id="5" name="Picture 2" descr="Os Pioneiros Antigo"/>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6" name="Retângulo 5"/>
          <p:cNvSpPr/>
          <p:nvPr/>
        </p:nvSpPr>
        <p:spPr>
          <a:xfrm>
            <a:off x="0" y="214290"/>
            <a:ext cx="9144000" cy="1261884"/>
          </a:xfrm>
          <a:prstGeom prst="rect">
            <a:avLst/>
          </a:prstGeom>
        </p:spPr>
        <p:txBody>
          <a:bodyPr wrap="square">
            <a:spAutoFit/>
          </a:bodyPr>
          <a:lstStyle/>
          <a:p>
            <a:pPr algn="ctr"/>
            <a:r>
              <a:rPr lang="pt-BR" sz="2000" dirty="0" smtClean="0">
                <a:latin typeface="Arial" charset="0"/>
              </a:rPr>
              <a:t>Estudo formatado pelos Adventistas do 7º Dia Históricos de Florianópolis-SC</a:t>
            </a:r>
          </a:p>
          <a:p>
            <a:pPr algn="ctr"/>
            <a:r>
              <a:rPr lang="pt-BR" sz="2000" dirty="0" smtClean="0">
                <a:latin typeface="Arial" charset="0"/>
              </a:rPr>
              <a:t>Contato: restaurandoaverdade@gmail.com</a:t>
            </a:r>
          </a:p>
          <a:p>
            <a:pPr algn="ctr"/>
            <a:endParaRPr lang="pt-BR" dirty="0" smtClean="0">
              <a:latin typeface="Arial" charset="0"/>
            </a:endParaRPr>
          </a:p>
          <a:p>
            <a:pPr algn="ctr"/>
            <a:r>
              <a:rPr lang="pt-BR" dirty="0" smtClean="0">
                <a:latin typeface="Arial" charset="0"/>
              </a:rPr>
              <a:t>Visite: </a:t>
            </a:r>
            <a:r>
              <a:rPr lang="pt-BR" b="1" dirty="0" smtClean="0">
                <a:latin typeface="Arial" charset="0"/>
              </a:rPr>
              <a:t>WWW.ADVENTISTAS-HISTORICOS.COM</a:t>
            </a:r>
            <a:endParaRPr lang="pt-BR" b="1" dirty="0">
              <a:latin typeface="Arial" charset="0"/>
            </a:endParaRPr>
          </a:p>
        </p:txBody>
      </p:sp>
      <p:pic>
        <p:nvPicPr>
          <p:cNvPr id="7" name="Picture 4" descr="tres_anjos"/>
          <p:cNvPicPr>
            <a:picLocks noChangeAspect="1" noChangeArrowheads="1"/>
          </p:cNvPicPr>
          <p:nvPr/>
        </p:nvPicPr>
        <p:blipFill>
          <a:blip r:embed="rId4"/>
          <a:srcRect/>
          <a:stretch>
            <a:fillRect/>
          </a:stretch>
        </p:blipFill>
        <p:spPr bwMode="auto">
          <a:xfrm>
            <a:off x="3203575" y="1557338"/>
            <a:ext cx="2409825" cy="876300"/>
          </a:xfrm>
          <a:prstGeom prst="rect">
            <a:avLst/>
          </a:prstGeom>
          <a:noFill/>
        </p:spPr>
      </p:pic>
    </p:spTree>
    <p:extLst>
      <p:ext uri="{BB962C8B-B14F-4D97-AF65-F5344CB8AC3E}">
        <p14:creationId xmlns:p14="http://schemas.microsoft.com/office/powerpoint/2010/main" val="2130916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Eduardo\Desktop\seminario_esperanca_para_viver\jpg\biblia\biblia_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59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214282" y="285728"/>
            <a:ext cx="8703946" cy="4154984"/>
          </a:xfrm>
          <a:prstGeom prst="rect">
            <a:avLst/>
          </a:prstGeom>
          <a:noFill/>
        </p:spPr>
        <p:txBody>
          <a:bodyPr wrap="square" rtlCol="0">
            <a:spAutoFit/>
          </a:bodyPr>
          <a:lstStyle/>
          <a:p>
            <a:r>
              <a:rPr lang="pt-BR" sz="2400" b="1" dirty="0" err="1" smtClean="0">
                <a:solidFill>
                  <a:schemeClr val="bg1"/>
                </a:solidFill>
                <a:effectLst>
                  <a:outerShdw blurRad="38100" dist="38100" dir="2700000" algn="tl">
                    <a:srgbClr val="000000">
                      <a:alpha val="43137"/>
                    </a:srgbClr>
                  </a:outerShdw>
                </a:effectLst>
              </a:rPr>
              <a:t>Rath</a:t>
            </a:r>
            <a:r>
              <a:rPr lang="pt-BR" sz="2400" b="1" dirty="0" smtClean="0">
                <a:solidFill>
                  <a:schemeClr val="bg1"/>
                </a:solidFill>
                <a:effectLst>
                  <a:outerShdw blurRad="38100" dist="38100" dir="2700000" algn="tl">
                    <a:srgbClr val="000000">
                      <a:alpha val="43137"/>
                    </a:srgbClr>
                  </a:outerShdw>
                </a:effectLst>
              </a:rPr>
              <a:t>   está   certo.    A  Bíblia  situa  profeticamente a atuação deste</a:t>
            </a:r>
          </a:p>
          <a:p>
            <a:r>
              <a:rPr lang="pt-BR" sz="2400" b="1" dirty="0">
                <a:solidFill>
                  <a:schemeClr val="bg1"/>
                </a:solidFill>
                <a:effectLst>
                  <a:outerShdw blurRad="38100" dist="38100" dir="2700000" algn="tl">
                    <a:srgbClr val="000000">
                      <a:alpha val="43137"/>
                    </a:srgbClr>
                  </a:outerShdw>
                </a:effectLst>
              </a:rPr>
              <a:t>m</a:t>
            </a:r>
            <a:r>
              <a:rPr lang="pt-BR" sz="2400" b="1" dirty="0" smtClean="0">
                <a:solidFill>
                  <a:schemeClr val="bg1"/>
                </a:solidFill>
                <a:effectLst>
                  <a:outerShdw blurRad="38100" dist="38100" dir="2700000" algn="tl">
                    <a:srgbClr val="000000">
                      <a:alpha val="43137"/>
                    </a:srgbClr>
                  </a:outerShdw>
                </a:effectLst>
              </a:rPr>
              <a:t>ovimento,  relacionando-o  com  a obra de espíritos demoníacos:</a:t>
            </a:r>
          </a:p>
          <a:p>
            <a:endParaRPr lang="pt-BR" sz="2400" b="1" dirty="0">
              <a:solidFill>
                <a:schemeClr val="bg1"/>
              </a:solidFill>
              <a:effectLst>
                <a:outerShdw blurRad="38100" dist="38100" dir="2700000" algn="tl">
                  <a:srgbClr val="000000">
                    <a:alpha val="43137"/>
                  </a:srgbClr>
                </a:outerShdw>
              </a:effectLst>
            </a:endParaRPr>
          </a:p>
          <a:p>
            <a:r>
              <a:rPr lang="pt-BR" sz="2400" b="1" dirty="0" smtClean="0">
                <a:solidFill>
                  <a:schemeClr val="bg1"/>
                </a:solidFill>
                <a:effectLst>
                  <a:outerShdw blurRad="38100" dist="38100" dir="2700000" algn="tl">
                    <a:srgbClr val="000000">
                      <a:alpha val="43137"/>
                    </a:srgbClr>
                  </a:outerShdw>
                </a:effectLst>
              </a:rPr>
              <a:t>“Ora,   o   Espírito  afirma  expressamente  que, </a:t>
            </a:r>
            <a:r>
              <a:rPr lang="pt-BR" sz="2400" b="1" dirty="0" smtClean="0">
                <a:solidFill>
                  <a:srgbClr val="FFFF00"/>
                </a:solidFill>
                <a:effectLst>
                  <a:outerShdw blurRad="38100" dist="38100" dir="2700000" algn="tl">
                    <a:srgbClr val="000000">
                      <a:alpha val="43137"/>
                    </a:srgbClr>
                  </a:outerShdw>
                </a:effectLst>
              </a:rPr>
              <a:t>nos últimos tempos</a:t>
            </a:r>
          </a:p>
          <a:p>
            <a:r>
              <a:rPr lang="pt-BR" sz="2400" b="1" dirty="0">
                <a:solidFill>
                  <a:srgbClr val="FFFF00"/>
                </a:solidFill>
                <a:effectLst>
                  <a:outerShdw blurRad="38100" dist="38100" dir="2700000" algn="tl">
                    <a:srgbClr val="000000">
                      <a:alpha val="43137"/>
                    </a:srgbClr>
                  </a:outerShdw>
                </a:effectLst>
              </a:rPr>
              <a:t>a</a:t>
            </a:r>
            <a:r>
              <a:rPr lang="pt-BR" sz="2400" b="1" dirty="0" smtClean="0">
                <a:solidFill>
                  <a:srgbClr val="FFFF00"/>
                </a:solidFill>
                <a:effectLst>
                  <a:outerShdw blurRad="38100" dist="38100" dir="2700000" algn="tl">
                    <a:srgbClr val="000000">
                      <a:alpha val="43137"/>
                    </a:srgbClr>
                  </a:outerShdw>
                </a:effectLst>
              </a:rPr>
              <a:t>lguns apostatarão da fé</a:t>
            </a:r>
            <a:r>
              <a:rPr lang="pt-BR" sz="2400" b="1" dirty="0" smtClean="0">
                <a:solidFill>
                  <a:schemeClr val="bg1"/>
                </a:solidFill>
                <a:effectLst>
                  <a:outerShdw blurRad="38100" dist="38100" dir="2700000" algn="tl">
                    <a:srgbClr val="000000">
                      <a:alpha val="43137"/>
                    </a:srgbClr>
                  </a:outerShdw>
                </a:effectLst>
              </a:rPr>
              <a:t>, por obedecerem </a:t>
            </a:r>
            <a:r>
              <a:rPr lang="pt-BR" sz="2400" b="1" dirty="0" smtClean="0">
                <a:solidFill>
                  <a:srgbClr val="FFFF00"/>
                </a:solidFill>
                <a:effectLst>
                  <a:outerShdw blurRad="38100" dist="38100" dir="2700000" algn="tl">
                    <a:srgbClr val="000000">
                      <a:alpha val="43137"/>
                    </a:srgbClr>
                  </a:outerShdw>
                </a:effectLst>
              </a:rPr>
              <a:t>a espíritos enganadores</a:t>
            </a:r>
          </a:p>
          <a:p>
            <a:r>
              <a:rPr lang="pt-BR" sz="2400" b="1" dirty="0">
                <a:solidFill>
                  <a:srgbClr val="FFFF00"/>
                </a:solidFill>
                <a:effectLst>
                  <a:outerShdw blurRad="38100" dist="38100" dir="2700000" algn="tl">
                    <a:srgbClr val="000000">
                      <a:alpha val="43137"/>
                    </a:srgbClr>
                  </a:outerShdw>
                </a:effectLst>
              </a:rPr>
              <a:t>e</a:t>
            </a:r>
            <a:r>
              <a:rPr lang="pt-BR" sz="2400" b="1" dirty="0" smtClean="0">
                <a:solidFill>
                  <a:srgbClr val="FFFF00"/>
                </a:solidFill>
                <a:effectLst>
                  <a:outerShdw blurRad="38100" dist="38100" dir="2700000" algn="tl">
                    <a:srgbClr val="000000">
                      <a:alpha val="43137"/>
                    </a:srgbClr>
                  </a:outerShdw>
                </a:effectLst>
              </a:rPr>
              <a:t> a ensinos de demônios</a:t>
            </a:r>
            <a:r>
              <a:rPr lang="pt-BR" sz="2400" b="1" dirty="0" smtClean="0">
                <a:solidFill>
                  <a:schemeClr val="bg1"/>
                </a:solidFill>
                <a:effectLst>
                  <a:outerShdw blurRad="38100" dist="38100" dir="2700000" algn="tl">
                    <a:srgbClr val="000000">
                      <a:alpha val="43137"/>
                    </a:srgbClr>
                  </a:outerShdw>
                </a:effectLst>
              </a:rPr>
              <a:t>.”  I Timóteo 4:01.</a:t>
            </a:r>
          </a:p>
          <a:p>
            <a:endParaRPr lang="pt-BR" sz="2400" b="1" dirty="0">
              <a:solidFill>
                <a:schemeClr val="bg1"/>
              </a:solidFill>
              <a:effectLst>
                <a:outerShdw blurRad="38100" dist="38100" dir="2700000" algn="tl">
                  <a:srgbClr val="000000">
                    <a:alpha val="43137"/>
                  </a:srgbClr>
                </a:outerShdw>
              </a:effectLst>
            </a:endParaRPr>
          </a:p>
          <a:p>
            <a:r>
              <a:rPr lang="pt-BR" sz="2400" b="1" dirty="0" smtClean="0">
                <a:solidFill>
                  <a:schemeClr val="bg1"/>
                </a:solidFill>
                <a:effectLst>
                  <a:outerShdw blurRad="38100" dist="38100" dir="2700000" algn="tl">
                    <a:srgbClr val="000000">
                      <a:alpha val="43137"/>
                    </a:srgbClr>
                  </a:outerShdw>
                </a:effectLst>
              </a:rPr>
              <a:t>“Pois   haverá   tempo   em  que  </a:t>
            </a:r>
            <a:r>
              <a:rPr lang="pt-BR" sz="2400" b="1" dirty="0" smtClean="0">
                <a:solidFill>
                  <a:srgbClr val="FFFF00"/>
                </a:solidFill>
                <a:effectLst>
                  <a:outerShdw blurRad="38100" dist="38100" dir="2700000" algn="tl">
                    <a:srgbClr val="000000">
                      <a:alpha val="43137"/>
                    </a:srgbClr>
                  </a:outerShdw>
                </a:effectLst>
              </a:rPr>
              <a:t>não suportarão a sã doutrina</a:t>
            </a:r>
            <a:r>
              <a:rPr lang="pt-BR" sz="2400" b="1" dirty="0" smtClean="0">
                <a:solidFill>
                  <a:schemeClr val="bg1"/>
                </a:solidFill>
                <a:effectLst>
                  <a:outerShdw blurRad="38100" dist="38100" dir="2700000" algn="tl">
                    <a:srgbClr val="000000">
                      <a:alpha val="43137"/>
                    </a:srgbClr>
                  </a:outerShdw>
                </a:effectLst>
              </a:rPr>
              <a:t>; pelo</a:t>
            </a:r>
          </a:p>
          <a:p>
            <a:r>
              <a:rPr lang="pt-BR" sz="2400" b="1" dirty="0">
                <a:solidFill>
                  <a:schemeClr val="bg1"/>
                </a:solidFill>
                <a:effectLst>
                  <a:outerShdw blurRad="38100" dist="38100" dir="2700000" algn="tl">
                    <a:srgbClr val="000000">
                      <a:alpha val="43137"/>
                    </a:srgbClr>
                  </a:outerShdw>
                </a:effectLst>
              </a:rPr>
              <a:t>c</a:t>
            </a:r>
            <a:r>
              <a:rPr lang="pt-BR" sz="2400" b="1" dirty="0" smtClean="0">
                <a:solidFill>
                  <a:schemeClr val="bg1"/>
                </a:solidFill>
                <a:effectLst>
                  <a:outerShdw blurRad="38100" dist="38100" dir="2700000" algn="tl">
                    <a:srgbClr val="000000">
                      <a:alpha val="43137"/>
                    </a:srgbClr>
                  </a:outerShdw>
                </a:effectLst>
              </a:rPr>
              <a:t>ontrário,   cercar-se-ão   de   mestres,   segundo  as  suas  próprias cobiças,  como  que  sentindo coceira nos ouvidos; </a:t>
            </a:r>
            <a:r>
              <a:rPr lang="pt-BR" sz="2400" b="1" dirty="0" smtClean="0">
                <a:solidFill>
                  <a:srgbClr val="FFFF00"/>
                </a:solidFill>
                <a:effectLst>
                  <a:outerShdw blurRad="38100" dist="38100" dir="2700000" algn="tl">
                    <a:srgbClr val="000000">
                      <a:alpha val="43137"/>
                    </a:srgbClr>
                  </a:outerShdw>
                </a:effectLst>
              </a:rPr>
              <a:t>e se recusarão a dar  ouvidos  </a:t>
            </a:r>
            <a:r>
              <a:rPr lang="pt-BR" sz="2400" b="1" u="sng" dirty="0" smtClean="0">
                <a:solidFill>
                  <a:srgbClr val="FFFF00"/>
                </a:solidFill>
                <a:effectLst>
                  <a:outerShdw blurRad="38100" dist="38100" dir="2700000" algn="tl">
                    <a:srgbClr val="000000">
                      <a:alpha val="43137"/>
                    </a:srgbClr>
                  </a:outerShdw>
                </a:effectLst>
              </a:rPr>
              <a:t>à verdade</a:t>
            </a:r>
            <a:r>
              <a:rPr lang="pt-BR" sz="2400" b="1" dirty="0" smtClean="0">
                <a:solidFill>
                  <a:srgbClr val="FFFF00"/>
                </a:solidFill>
                <a:effectLst>
                  <a:outerShdw blurRad="38100" dist="38100" dir="2700000" algn="tl">
                    <a:srgbClr val="000000">
                      <a:alpha val="43137"/>
                    </a:srgbClr>
                  </a:outerShdw>
                </a:effectLst>
              </a:rPr>
              <a:t>, entregando-se às fábulas.</a:t>
            </a:r>
            <a:r>
              <a:rPr lang="pt-BR" sz="2400" b="1" dirty="0" smtClean="0">
                <a:solidFill>
                  <a:schemeClr val="bg1"/>
                </a:solidFill>
                <a:effectLst>
                  <a:outerShdw blurRad="38100" dist="38100" dir="2700000" algn="tl">
                    <a:srgbClr val="000000">
                      <a:alpha val="43137"/>
                    </a:srgbClr>
                  </a:outerShdw>
                </a:effectLst>
              </a:rPr>
              <a:t>”  II </a:t>
            </a:r>
            <a:r>
              <a:rPr lang="pt-BR" sz="2400" b="1" dirty="0" err="1" smtClean="0">
                <a:solidFill>
                  <a:schemeClr val="bg1"/>
                </a:solidFill>
                <a:effectLst>
                  <a:outerShdw blurRad="38100" dist="38100" dir="2700000" algn="tl">
                    <a:srgbClr val="000000">
                      <a:alpha val="43137"/>
                    </a:srgbClr>
                  </a:outerShdw>
                </a:effectLst>
              </a:rPr>
              <a:t>Tim</a:t>
            </a:r>
            <a:r>
              <a:rPr lang="pt-BR" sz="2400" b="1" dirty="0" smtClean="0">
                <a:solidFill>
                  <a:schemeClr val="bg1"/>
                </a:solidFill>
                <a:effectLst>
                  <a:outerShdw blurRad="38100" dist="38100" dir="2700000" algn="tl">
                    <a:srgbClr val="000000">
                      <a:alpha val="43137"/>
                    </a:srgbClr>
                  </a:outerShdw>
                </a:effectLst>
              </a:rPr>
              <a:t>. 4:03-04.</a:t>
            </a:r>
            <a:endParaRPr lang="pt-BR" sz="2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30916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Eduardo\Desktop\seminario_esperanca_para_viver\jpg\biblia\bg_bibl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0" y="142852"/>
            <a:ext cx="9456645" cy="584775"/>
          </a:xfrm>
          <a:prstGeom prst="rect">
            <a:avLst/>
          </a:prstGeom>
          <a:noFill/>
        </p:spPr>
        <p:txBody>
          <a:bodyPr wrap="square" rtlCol="0">
            <a:spAutoFit/>
          </a:bodyPr>
          <a:lstStyle/>
          <a:p>
            <a:r>
              <a:rPr lang="pt-BR" sz="3200" b="1" dirty="0" smtClean="0">
                <a:solidFill>
                  <a:schemeClr val="bg1"/>
                </a:solidFill>
                <a:effectLst>
                  <a:outerShdw blurRad="38100" dist="38100" dir="2700000" algn="tl">
                    <a:srgbClr val="000000">
                      <a:alpha val="43137"/>
                    </a:srgbClr>
                  </a:outerShdw>
                </a:effectLst>
              </a:rPr>
              <a:t> </a:t>
            </a:r>
            <a:r>
              <a:rPr lang="pt-BR" sz="3200" b="1" dirty="0" smtClean="0">
                <a:solidFill>
                  <a:srgbClr val="FF0000"/>
                </a:solidFill>
                <a:effectLst>
                  <a:outerShdw blurRad="38100" dist="38100" dir="2700000" algn="tl">
                    <a:srgbClr val="000000">
                      <a:alpha val="43137"/>
                    </a:srgbClr>
                  </a:outerShdw>
                </a:effectLst>
              </a:rPr>
              <a:t>ORIGEM MODERNA DO MOVIMENTO DA NOVA ERA</a:t>
            </a:r>
            <a:endParaRPr lang="pt-BR" sz="3200" b="1" dirty="0">
              <a:solidFill>
                <a:srgbClr val="FF0000"/>
              </a:solidFill>
              <a:effectLst>
                <a:outerShdw blurRad="38100" dist="38100" dir="2700000" algn="tl">
                  <a:srgbClr val="000000">
                    <a:alpha val="43137"/>
                  </a:srgbClr>
                </a:outerShdw>
              </a:effectLst>
            </a:endParaRPr>
          </a:p>
        </p:txBody>
      </p:sp>
      <p:sp>
        <p:nvSpPr>
          <p:cNvPr id="5" name="CaixaDeTexto 4"/>
          <p:cNvSpPr txBox="1"/>
          <p:nvPr/>
        </p:nvSpPr>
        <p:spPr>
          <a:xfrm>
            <a:off x="214282" y="928670"/>
            <a:ext cx="8893861" cy="2308324"/>
          </a:xfrm>
          <a:prstGeom prst="rect">
            <a:avLst/>
          </a:prstGeom>
          <a:noFill/>
        </p:spPr>
        <p:txBody>
          <a:bodyPr wrap="square" rtlCol="0">
            <a:spAutoFit/>
          </a:bodyPr>
          <a:lstStyle/>
          <a:p>
            <a:r>
              <a:rPr lang="pt-BR" sz="2400" b="1" dirty="0" smtClean="0">
                <a:solidFill>
                  <a:schemeClr val="bg1"/>
                </a:solidFill>
                <a:effectLst>
                  <a:outerShdw blurRad="38100" dist="38100" dir="2700000" algn="tl">
                    <a:srgbClr val="000000">
                      <a:alpha val="43137"/>
                    </a:srgbClr>
                  </a:outerShdw>
                </a:effectLst>
              </a:rPr>
              <a:t>Ainda que não se possa precisar exatamente a origem moderna, ou</a:t>
            </a:r>
          </a:p>
          <a:p>
            <a:r>
              <a:rPr lang="pt-BR" sz="2400" b="1" dirty="0" smtClean="0">
                <a:solidFill>
                  <a:schemeClr val="bg1"/>
                </a:solidFill>
                <a:effectLst>
                  <a:outerShdw blurRad="38100" dist="38100" dir="2700000" algn="tl">
                    <a:srgbClr val="000000">
                      <a:alpha val="43137"/>
                    </a:srgbClr>
                  </a:outerShdw>
                </a:effectLst>
              </a:rPr>
              <a:t>o  ressurgimento  do  Movimento da Nova Era, muitos estudiosos a</a:t>
            </a:r>
          </a:p>
          <a:p>
            <a:r>
              <a:rPr lang="pt-BR" sz="2400" b="1" dirty="0" smtClean="0">
                <a:solidFill>
                  <a:schemeClr val="bg1"/>
                </a:solidFill>
                <a:effectLst>
                  <a:outerShdw blurRad="38100" dist="38100" dir="2700000" algn="tl">
                    <a:srgbClr val="000000">
                      <a:alpha val="43137"/>
                    </a:srgbClr>
                  </a:outerShdw>
                </a:effectLst>
              </a:rPr>
              <a:t>situam  a  partir  da  fundação da chamada Sociedade Teosófica, no</a:t>
            </a:r>
          </a:p>
          <a:p>
            <a:r>
              <a:rPr lang="pt-BR" sz="2400" b="1" dirty="0" smtClean="0">
                <a:solidFill>
                  <a:schemeClr val="bg1"/>
                </a:solidFill>
                <a:effectLst>
                  <a:outerShdw blurRad="38100" dist="38100" dir="2700000" algn="tl">
                    <a:srgbClr val="000000">
                      <a:alpha val="43137"/>
                    </a:srgbClr>
                  </a:outerShdw>
                </a:effectLst>
              </a:rPr>
              <a:t>ano    de    1875.     A    teosofia    crê  que  Deus é um ser impessoal </a:t>
            </a:r>
          </a:p>
          <a:p>
            <a:r>
              <a:rPr lang="pt-BR" sz="2400" b="1" dirty="0" smtClean="0">
                <a:solidFill>
                  <a:schemeClr val="bg1"/>
                </a:solidFill>
                <a:effectLst>
                  <a:outerShdw blurRad="38100" dist="38100" dir="2700000" algn="tl">
                    <a:srgbClr val="000000">
                      <a:alpha val="43137"/>
                    </a:srgbClr>
                  </a:outerShdw>
                </a:effectLst>
              </a:rPr>
              <a:t>identificado  com  a humanidade, o que a classifica como panteísta.</a:t>
            </a:r>
          </a:p>
          <a:p>
            <a:r>
              <a:rPr lang="pt-BR" sz="2400" b="1" dirty="0" smtClean="0">
                <a:solidFill>
                  <a:srgbClr val="FFFF00"/>
                </a:solidFill>
                <a:effectLst>
                  <a:outerShdw blurRad="38100" dist="38100" dir="2700000" algn="tl">
                    <a:srgbClr val="000000">
                      <a:alpha val="43137"/>
                    </a:srgbClr>
                  </a:outerShdw>
                </a:effectLst>
              </a:rPr>
              <a:t>O panteísmo afirma que Deus está em tudo, logo tudo é Deus.</a:t>
            </a:r>
            <a:endParaRPr lang="pt-BR" sz="2400" b="1" dirty="0">
              <a:solidFill>
                <a:srgbClr val="FFFF00"/>
              </a:solidFill>
              <a:effectLst>
                <a:outerShdw blurRad="38100" dist="38100" dir="2700000" algn="tl">
                  <a:srgbClr val="000000">
                    <a:alpha val="43137"/>
                  </a:srgbClr>
                </a:outerShdw>
              </a:effectLst>
            </a:endParaRPr>
          </a:p>
        </p:txBody>
      </p:sp>
      <p:pic>
        <p:nvPicPr>
          <p:cNvPr id="1026" name="Picture 2" descr="E:\estudo - EUA na profecia\imagesJPB77RYV helena.jpg"/>
          <p:cNvPicPr>
            <a:picLocks noChangeAspect="1" noChangeArrowheads="1"/>
          </p:cNvPicPr>
          <p:nvPr/>
        </p:nvPicPr>
        <p:blipFill>
          <a:blip r:embed="rId3"/>
          <a:srcRect/>
          <a:stretch>
            <a:fillRect/>
          </a:stretch>
        </p:blipFill>
        <p:spPr bwMode="auto">
          <a:xfrm>
            <a:off x="4572000" y="3429000"/>
            <a:ext cx="1685925" cy="2633662"/>
          </a:xfrm>
          <a:prstGeom prst="rect">
            <a:avLst/>
          </a:prstGeom>
          <a:noFill/>
          <a:ln w="76200">
            <a:solidFill>
              <a:schemeClr val="tx1"/>
            </a:solidFill>
          </a:ln>
        </p:spPr>
      </p:pic>
      <p:sp>
        <p:nvSpPr>
          <p:cNvPr id="6" name="Retângulo 5"/>
          <p:cNvSpPr/>
          <p:nvPr/>
        </p:nvSpPr>
        <p:spPr>
          <a:xfrm>
            <a:off x="6286512" y="3357562"/>
            <a:ext cx="2714644" cy="2714644"/>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smtClean="0">
                <a:solidFill>
                  <a:schemeClr val="tx1"/>
                </a:solidFill>
                <a:effectLst>
                  <a:outerShdw blurRad="38100" dist="38100" dir="2700000" algn="tl">
                    <a:srgbClr val="000000">
                      <a:alpha val="43137"/>
                    </a:srgbClr>
                  </a:outerShdw>
                </a:effectLst>
              </a:rPr>
              <a:t>Helena P. </a:t>
            </a:r>
            <a:r>
              <a:rPr lang="pt-BR" b="1" dirty="0" err="1" smtClean="0">
                <a:solidFill>
                  <a:schemeClr val="tx1"/>
                </a:solidFill>
                <a:effectLst>
                  <a:outerShdw blurRad="38100" dist="38100" dir="2700000" algn="tl">
                    <a:srgbClr val="000000">
                      <a:alpha val="43137"/>
                    </a:srgbClr>
                  </a:outerShdw>
                </a:effectLst>
              </a:rPr>
              <a:t>Blavatsky</a:t>
            </a:r>
            <a:r>
              <a:rPr lang="pt-BR" b="1" dirty="0" smtClean="0">
                <a:solidFill>
                  <a:schemeClr val="tx1"/>
                </a:solidFill>
                <a:effectLst>
                  <a:outerShdw blurRad="38100" dist="38100" dir="2700000" algn="tl">
                    <a:srgbClr val="000000">
                      <a:alpha val="43137"/>
                    </a:srgbClr>
                  </a:outerShdw>
                </a:effectLst>
              </a:rPr>
              <a:t>,nascida na Rússia, mas naturalizada americana.  Ela era médium espírita e fundadora da Sociedade Teosófica.</a:t>
            </a:r>
            <a:endParaRPr lang="pt-BR" b="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615428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2304</TotalTime>
  <Words>5795</Words>
  <Application>Microsoft Office PowerPoint</Application>
  <PresentationFormat>Apresentação na tela (4:3)</PresentationFormat>
  <Paragraphs>483</Paragraphs>
  <Slides>77</Slides>
  <Notes>1</Notes>
  <HiddenSlides>0</HiddenSlides>
  <MMClips>0</MMClips>
  <ScaleCrop>false</ScaleCrop>
  <HeadingPairs>
    <vt:vector size="6" baseType="variant">
      <vt:variant>
        <vt:lpstr>Fontes usadas</vt:lpstr>
      </vt:variant>
      <vt:variant>
        <vt:i4>7</vt:i4>
      </vt:variant>
      <vt:variant>
        <vt:lpstr>Tema</vt:lpstr>
      </vt:variant>
      <vt:variant>
        <vt:i4>1</vt:i4>
      </vt:variant>
      <vt:variant>
        <vt:lpstr>Títulos de slides</vt:lpstr>
      </vt:variant>
      <vt:variant>
        <vt:i4>77</vt:i4>
      </vt:variant>
    </vt:vector>
  </HeadingPairs>
  <TitlesOfParts>
    <vt:vector size="85" baseType="lpstr">
      <vt:lpstr>Arial</vt:lpstr>
      <vt:lpstr>Arial Black</vt:lpstr>
      <vt:lpstr>Arial Rounded MT Bold</vt:lpstr>
      <vt:lpstr>Bauhaus 93</vt:lpstr>
      <vt:lpstr>Berlin Sans FB Demi</vt:lpstr>
      <vt:lpstr>Calibri</vt:lpstr>
      <vt:lpstr>Times New Roman</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Casa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Charles</dc:creator>
  <cp:lastModifiedBy>Silas Jakel</cp:lastModifiedBy>
  <cp:revision>12</cp:revision>
  <dcterms:created xsi:type="dcterms:W3CDTF">2015-03-28T18:42:27Z</dcterms:created>
  <dcterms:modified xsi:type="dcterms:W3CDTF">2020-06-19T14:34:46Z</dcterms:modified>
</cp:coreProperties>
</file>